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5" r:id="rId8"/>
    <p:sldId id="259" r:id="rId9"/>
    <p:sldId id="260" r:id="rId10"/>
    <p:sldId id="261" r:id="rId11"/>
    <p:sldId id="262" r:id="rId12"/>
    <p:sldId id="275" r:id="rId13"/>
    <p:sldId id="264" r:id="rId14"/>
    <p:sldId id="280" r:id="rId15"/>
    <p:sldId id="281" r:id="rId16"/>
    <p:sldId id="282" r:id="rId17"/>
    <p:sldId id="278" r:id="rId18"/>
    <p:sldId id="276" r:id="rId19"/>
    <p:sldId id="271" r:id="rId20"/>
    <p:sldId id="298" r:id="rId21"/>
    <p:sldId id="299" r:id="rId22"/>
    <p:sldId id="300" r:id="rId23"/>
    <p:sldId id="301" r:id="rId24"/>
    <p:sldId id="302" r:id="rId25"/>
    <p:sldId id="303" r:id="rId26"/>
    <p:sldId id="304" r:id="rId27"/>
    <p:sldId id="285" r:id="rId28"/>
    <p:sldId id="277" r:id="rId29"/>
    <p:sldId id="293" r:id="rId30"/>
    <p:sldId id="294" r:id="rId31"/>
    <p:sldId id="296" r:id="rId32"/>
    <p:sldId id="297" r:id="rId33"/>
    <p:sldId id="287" r:id="rId34"/>
    <p:sldId id="323" r:id="rId35"/>
    <p:sldId id="328" r:id="rId36"/>
    <p:sldId id="330" r:id="rId37"/>
    <p:sldId id="331" r:id="rId38"/>
    <p:sldId id="332" r:id="rId39"/>
    <p:sldId id="333" r:id="rId40"/>
    <p:sldId id="334" r:id="rId41"/>
    <p:sldId id="326" r:id="rId42"/>
    <p:sldId id="335" r:id="rId43"/>
    <p:sldId id="336" r:id="rId44"/>
    <p:sldId id="337" r:id="rId45"/>
    <p:sldId id="338" r:id="rId46"/>
    <p:sldId id="339" r:id="rId47"/>
    <p:sldId id="340" r:id="rId48"/>
    <p:sldId id="341" r:id="rId49"/>
    <p:sldId id="324" r:id="rId50"/>
    <p:sldId id="342" r:id="rId51"/>
    <p:sldId id="309" r:id="rId52"/>
    <p:sldId id="310" r:id="rId53"/>
    <p:sldId id="312" r:id="rId54"/>
    <p:sldId id="313" r:id="rId55"/>
    <p:sldId id="316" r:id="rId56"/>
    <p:sldId id="317" r:id="rId57"/>
    <p:sldId id="319" r:id="rId58"/>
    <p:sldId id="349" r:id="rId59"/>
    <p:sldId id="343" r:id="rId60"/>
    <p:sldId id="344" r:id="rId61"/>
    <p:sldId id="345" r:id="rId62"/>
    <p:sldId id="346" r:id="rId63"/>
    <p:sldId id="347" r:id="rId64"/>
    <p:sldId id="348" r:id="rId65"/>
    <p:sldId id="350" r:id="rId66"/>
    <p:sldId id="321"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rega 27/02" id="{0FE01E28-E654-4646-BB70-6985E8207361}">
          <p14:sldIdLst>
            <p14:sldId id="256"/>
            <p14:sldId id="257"/>
            <p14:sldId id="258"/>
            <p14:sldId id="265"/>
            <p14:sldId id="259"/>
            <p14:sldId id="260"/>
            <p14:sldId id="261"/>
            <p14:sldId id="262"/>
            <p14:sldId id="275"/>
            <p14:sldId id="264"/>
            <p14:sldId id="280"/>
            <p14:sldId id="281"/>
            <p14:sldId id="282"/>
            <p14:sldId id="278"/>
            <p14:sldId id="276"/>
            <p14:sldId id="271"/>
            <p14:sldId id="298"/>
            <p14:sldId id="299"/>
            <p14:sldId id="300"/>
            <p14:sldId id="301"/>
            <p14:sldId id="302"/>
            <p14:sldId id="303"/>
            <p14:sldId id="304"/>
            <p14:sldId id="285"/>
            <p14:sldId id="277"/>
            <p14:sldId id="293"/>
            <p14:sldId id="294"/>
            <p14:sldId id="296"/>
            <p14:sldId id="297"/>
            <p14:sldId id="287"/>
            <p14:sldId id="323"/>
            <p14:sldId id="328"/>
            <p14:sldId id="330"/>
            <p14:sldId id="331"/>
            <p14:sldId id="332"/>
            <p14:sldId id="333"/>
            <p14:sldId id="334"/>
            <p14:sldId id="326"/>
            <p14:sldId id="335"/>
            <p14:sldId id="336"/>
            <p14:sldId id="337"/>
            <p14:sldId id="338"/>
            <p14:sldId id="339"/>
            <p14:sldId id="340"/>
            <p14:sldId id="341"/>
            <p14:sldId id="324"/>
            <p14:sldId id="342"/>
            <p14:sldId id="309"/>
            <p14:sldId id="310"/>
            <p14:sldId id="312"/>
            <p14:sldId id="313"/>
            <p14:sldId id="316"/>
            <p14:sldId id="317"/>
            <p14:sldId id="319"/>
            <p14:sldId id="349"/>
            <p14:sldId id="343"/>
            <p14:sldId id="344"/>
            <p14:sldId id="345"/>
            <p14:sldId id="346"/>
            <p14:sldId id="347"/>
            <p14:sldId id="348"/>
            <p14:sldId id="35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71F"/>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1" autoAdjust="0"/>
    <p:restoredTop sz="94660"/>
  </p:normalViewPr>
  <p:slideViewPr>
    <p:cSldViewPr snapToGrid="0">
      <p:cViewPr varScale="1">
        <p:scale>
          <a:sx n="112" d="100"/>
          <a:sy n="112"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51E77-21A6-A47E-102C-59A2CC75D6E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8B9B12-5BF7-C691-0752-ED6EEAD5E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0058B0-89EC-3EE5-C839-0C41888A345F}"/>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E7866FD6-147E-0BEE-11E3-1F10613A66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7429AC-FD23-CFA4-A345-5312FA232B41}"/>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1956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40F80-0309-F0AE-DA91-21BF04E4DBF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333DC72-939A-F91A-B46C-3E8155C3C33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79800F6-379E-1278-BCB5-279FAF3BE23F}"/>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AB426741-A649-B2A5-4FE3-FA61C1A9366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B06FAC-105B-C6A0-FD7E-55579475B5D5}"/>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19507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838DF7-8558-8485-2FEE-3F90B056CB5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BC3C339-1F07-5BBB-D286-59BFF200B4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DEDFE6-CD4A-1027-8E6C-915308027F7D}"/>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805C5715-78A0-8F1F-1131-574354D0E88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311654-13F1-2CC5-4078-D7BF32C6EB4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4957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468A6-E26F-E49C-02A4-38842EC812D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56BC646-4C8B-C3D7-FA5F-962850FA979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71D58F-E016-47CC-D188-EF3AD10965CC}"/>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EB2D4AA3-BEDF-F2FC-D319-907491F4352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6B1A48-1F9F-A402-A6F9-515F429E219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62930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08113-695D-A174-B1E2-DD17D4D1089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D455817-B69A-21C3-0F51-B12FFBD55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FD72760-6708-A70B-CCCA-4C0307B5D10D}"/>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62FD4FCD-38E7-D98C-24DD-0D7D0906E61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060F34-2F53-67FF-0679-32EB1F4FD83F}"/>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14381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FA6BE-D13F-C81D-C1B8-D5D52395214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B512A73-668A-49C9-C104-1981CEEF29E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BA0CE9C-01EB-EFEE-3AF7-03376B7F75B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A549ABE-F42B-E66E-7A09-85AA52D75153}"/>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6" name="Espaço Reservado para Rodapé 5">
            <a:extLst>
              <a:ext uri="{FF2B5EF4-FFF2-40B4-BE49-F238E27FC236}">
                <a16:creationId xmlns:a16="http://schemas.microsoft.com/office/drawing/2014/main" id="{6829F8C4-00A1-AE9A-6F0E-406D76D2A54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DDA1CD0-22D4-B75B-7875-DACDB9D6B2E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56986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C4C51-FCD5-86B9-96B1-91134D75EBB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438EE43-5D57-68F5-BD76-46A642382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C389D75-20FA-451B-96A6-120EBD4BE79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42C73DC-B0AA-B6C8-9507-3DF8CFA3B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06D2131-D493-41C9-3637-87D937D62F9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D20FB4B-1C99-F20E-CB56-1F4525FA4C83}"/>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8" name="Espaço Reservado para Rodapé 7">
            <a:extLst>
              <a:ext uri="{FF2B5EF4-FFF2-40B4-BE49-F238E27FC236}">
                <a16:creationId xmlns:a16="http://schemas.microsoft.com/office/drawing/2014/main" id="{5DAAAF76-B272-6B81-2FEE-10A3796695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80EBE2E-68D8-F9F0-8A03-BD911F5756E0}"/>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6673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85C22-FDD0-6005-B3C8-7BAE4A96A81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EB9F34C-3426-C821-3610-F4A38B0E09FF}"/>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4" name="Espaço Reservado para Rodapé 3">
            <a:extLst>
              <a:ext uri="{FF2B5EF4-FFF2-40B4-BE49-F238E27FC236}">
                <a16:creationId xmlns:a16="http://schemas.microsoft.com/office/drawing/2014/main" id="{898B6A3B-EF63-B6D7-8056-621C595B72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D75C664-C561-12E3-BD3E-36D943B4AF73}"/>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08062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07E0E4E-2F08-AD50-21A3-43DED7FC519E}"/>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3" name="Espaço Reservado para Rodapé 2">
            <a:extLst>
              <a:ext uri="{FF2B5EF4-FFF2-40B4-BE49-F238E27FC236}">
                <a16:creationId xmlns:a16="http://schemas.microsoft.com/office/drawing/2014/main" id="{42B7DC3C-E996-4429-DCCF-244DA95F69E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81B9786-8821-E1F8-F173-10ABB586315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90483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2394-5F7B-A6B4-6852-617832A27EA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FB9EA78-61EC-7FE7-319C-E93CAA133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E28D0BB-C90A-CE79-B5CB-9C41BA79C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5E7C939-E208-9538-8F98-439691812112}"/>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6" name="Espaço Reservado para Rodapé 5">
            <a:extLst>
              <a:ext uri="{FF2B5EF4-FFF2-40B4-BE49-F238E27FC236}">
                <a16:creationId xmlns:a16="http://schemas.microsoft.com/office/drawing/2014/main" id="{778170DB-6FFE-587D-02EF-C7E8382EA76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D71F1A-118F-D6AF-76F5-6F6D322072D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699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2261-B478-72B7-E4A7-113A907E04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E47AE2A-6CD1-C089-51FA-310D9EE25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F8CCE13-61E1-15AA-0B44-04153932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A68084E-EC1A-2105-FE1D-3C7B8724E60F}"/>
              </a:ext>
            </a:extLst>
          </p:cNvPr>
          <p:cNvSpPr>
            <a:spLocks noGrp="1"/>
          </p:cNvSpPr>
          <p:nvPr>
            <p:ph type="dt" sz="half" idx="10"/>
          </p:nvPr>
        </p:nvSpPr>
        <p:spPr/>
        <p:txBody>
          <a:bodyPr/>
          <a:lstStyle/>
          <a:p>
            <a:fld id="{9318D4F8-200F-4FCB-BAB0-D5FE073E9B4A}" type="datetimeFigureOut">
              <a:rPr lang="pt-BR" smtClean="0"/>
              <a:t>28/06/2024</a:t>
            </a:fld>
            <a:endParaRPr lang="pt-BR"/>
          </a:p>
        </p:txBody>
      </p:sp>
      <p:sp>
        <p:nvSpPr>
          <p:cNvPr id="6" name="Espaço Reservado para Rodapé 5">
            <a:extLst>
              <a:ext uri="{FF2B5EF4-FFF2-40B4-BE49-F238E27FC236}">
                <a16:creationId xmlns:a16="http://schemas.microsoft.com/office/drawing/2014/main" id="{66763A48-ADFC-51BF-A939-A9D16F56F2E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D3F0A8-A1D7-BFD3-8E9A-5CB9A52876D9}"/>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3571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3AD8BFC-75AB-0AEA-DFB1-8A380F53D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7DEDCF9-C12E-665C-F4E3-6ECD569CC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69B6BD-139F-6FFA-B817-B4BE4E405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8D4F8-200F-4FCB-BAB0-D5FE073E9B4A}" type="datetimeFigureOut">
              <a:rPr lang="pt-BR" smtClean="0"/>
              <a:t>28/06/2024</a:t>
            </a:fld>
            <a:endParaRPr lang="pt-BR"/>
          </a:p>
        </p:txBody>
      </p:sp>
      <p:sp>
        <p:nvSpPr>
          <p:cNvPr id="5" name="Espaço Reservado para Rodapé 4">
            <a:extLst>
              <a:ext uri="{FF2B5EF4-FFF2-40B4-BE49-F238E27FC236}">
                <a16:creationId xmlns:a16="http://schemas.microsoft.com/office/drawing/2014/main" id="{B710E8D6-448E-D01F-D3CF-00F62099A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67AB0DF-E9BD-E44C-145A-6AFCB3B8C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EC18E-543B-421A-A3CF-C77DDF18CDD9}" type="slidenum">
              <a:rPr lang="pt-BR" smtClean="0"/>
              <a:t>‹nº›</a:t>
            </a:fld>
            <a:endParaRPr lang="pt-BR"/>
          </a:p>
        </p:txBody>
      </p:sp>
    </p:spTree>
    <p:extLst>
      <p:ext uri="{BB962C8B-B14F-4D97-AF65-F5344CB8AC3E}">
        <p14:creationId xmlns:p14="http://schemas.microsoft.com/office/powerpoint/2010/main" val="1789935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ADCA858A-84E7-348C-31F2-B057DF78BCAE}"/>
              </a:ext>
            </a:extLst>
          </p:cNvPr>
          <p:cNvSpPr txBox="1"/>
          <p:nvPr/>
        </p:nvSpPr>
        <p:spPr>
          <a:xfrm>
            <a:off x="681686" y="5684664"/>
            <a:ext cx="2371193" cy="492443"/>
          </a:xfrm>
          <a:prstGeom prst="rect">
            <a:avLst/>
          </a:prstGeom>
          <a:noFill/>
        </p:spPr>
        <p:txBody>
          <a:bodyPr wrap="square" rtlCol="0">
            <a:spAutoFit/>
          </a:bodyPr>
          <a:lstStyle/>
          <a:p>
            <a:r>
              <a:rPr lang="pt-BR" sz="1400" dirty="0">
                <a:solidFill>
                  <a:schemeClr val="bg1"/>
                </a:solidFill>
                <a:latin typeface="Bahnschrift SemiBold" panose="020B0502040204020203" pitchFamily="34" charset="0"/>
                <a:cs typeface="Arial" panose="020B0604020202020204" pitchFamily="34" charset="0"/>
              </a:rPr>
              <a:t>Oséias Domingos Gomes</a:t>
            </a:r>
          </a:p>
          <a:p>
            <a:r>
              <a:rPr lang="pt-BR" sz="1200" dirty="0">
                <a:solidFill>
                  <a:schemeClr val="bg1"/>
                </a:solidFill>
                <a:latin typeface="Bahnschrift SemiBold" panose="020B0502040204020203" pitchFamily="34" charset="0"/>
              </a:rPr>
              <a:t>1840482412038</a:t>
            </a:r>
            <a:endParaRPr lang="pt-BR" sz="1050" dirty="0">
              <a:solidFill>
                <a:schemeClr val="bg1"/>
              </a:solidFill>
              <a:latin typeface="Bahnschrift SemiBold" panose="020B0502040204020203" pitchFamily="34" charset="0"/>
              <a:cs typeface="Arial" panose="020B0604020202020204" pitchFamily="34" charset="0"/>
            </a:endParaRPr>
          </a:p>
        </p:txBody>
      </p:sp>
      <p:sp>
        <p:nvSpPr>
          <p:cNvPr id="7" name="CaixaDeTexto 6">
            <a:extLst>
              <a:ext uri="{FF2B5EF4-FFF2-40B4-BE49-F238E27FC236}">
                <a16:creationId xmlns:a16="http://schemas.microsoft.com/office/drawing/2014/main" id="{DE42A46A-4CDC-99C4-1291-9E4964FB303C}"/>
              </a:ext>
            </a:extLst>
          </p:cNvPr>
          <p:cNvSpPr txBox="1"/>
          <p:nvPr/>
        </p:nvSpPr>
        <p:spPr>
          <a:xfrm>
            <a:off x="764394" y="3148776"/>
            <a:ext cx="3349690" cy="646331"/>
          </a:xfrm>
          <a:prstGeom prst="rect">
            <a:avLst/>
          </a:prstGeom>
          <a:noFill/>
        </p:spPr>
        <p:txBody>
          <a:bodyPr wrap="square" rtlCol="0">
            <a:spAutoFit/>
          </a:bodyPr>
          <a:lstStyle/>
          <a:p>
            <a:r>
              <a:rPr lang="pt-BR" i="1" dirty="0">
                <a:solidFill>
                  <a:schemeClr val="bg1"/>
                </a:solidFill>
                <a:latin typeface="Corbel" panose="020B0503020204020204" pitchFamily="34" charset="0"/>
              </a:rPr>
              <a:t>E-Commerce, para venda de CDs e Discos de Vinil </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46537" y="3144166"/>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ixaDeTexto 1"/>
          <p:cNvSpPr txBox="1"/>
          <p:nvPr/>
        </p:nvSpPr>
        <p:spPr>
          <a:xfrm>
            <a:off x="681686" y="1948795"/>
            <a:ext cx="2069798" cy="1015663"/>
          </a:xfrm>
          <a:prstGeom prst="rect">
            <a:avLst/>
          </a:prstGeom>
          <a:noFill/>
        </p:spPr>
        <p:txBody>
          <a:bodyPr wrap="none" rtlCol="0">
            <a:spAutoFit/>
          </a:bodyPr>
          <a:lstStyle/>
          <a:p>
            <a:r>
              <a:rPr lang="pt-BR" sz="6000" dirty="0">
                <a:solidFill>
                  <a:schemeClr val="bg1"/>
                </a:solidFill>
                <a:latin typeface="Bahnschrift SemiBold" panose="020B0502040204020203" pitchFamily="34" charset="0"/>
              </a:rPr>
              <a:t>Fatec</a:t>
            </a:r>
            <a:endParaRPr lang="pt-BR" sz="3200" dirty="0">
              <a:solidFill>
                <a:schemeClr val="bg1"/>
              </a:solidFill>
              <a:latin typeface="Bahnschrift SemiBold" panose="020B0502040204020203" pitchFamily="34" charset="0"/>
            </a:endParaRPr>
          </a:p>
        </p:txBody>
      </p:sp>
      <p:sp>
        <p:nvSpPr>
          <p:cNvPr id="9" name="CaixaDeTexto 8"/>
          <p:cNvSpPr txBox="1"/>
          <p:nvPr/>
        </p:nvSpPr>
        <p:spPr>
          <a:xfrm>
            <a:off x="730116" y="2704389"/>
            <a:ext cx="2319033" cy="461665"/>
          </a:xfrm>
          <a:prstGeom prst="rect">
            <a:avLst/>
          </a:prstGeom>
          <a:noFill/>
        </p:spPr>
        <p:txBody>
          <a:bodyPr wrap="none" rtlCol="0">
            <a:spAutoFit/>
          </a:bodyPr>
          <a:lstStyle/>
          <a:p>
            <a:r>
              <a:rPr lang="pt-BR" sz="2400" b="1" dirty="0">
                <a:solidFill>
                  <a:schemeClr val="bg1"/>
                </a:solidFill>
                <a:latin typeface="Corbel" panose="020B0503020204020204" pitchFamily="34" charset="0"/>
              </a:rPr>
              <a:t>Mogi das Cruzes</a:t>
            </a:r>
          </a:p>
        </p:txBody>
      </p:sp>
    </p:spTree>
    <p:extLst>
      <p:ext uri="{BB962C8B-B14F-4D97-AF65-F5344CB8AC3E}">
        <p14:creationId xmlns:p14="http://schemas.microsoft.com/office/powerpoint/2010/main" val="75769089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Diagrama de atividades</a:t>
            </a:r>
          </a:p>
          <a:p>
            <a:pPr algn="ctr"/>
            <a:r>
              <a:rPr lang="pt-BR" sz="1600" dirty="0">
                <a:latin typeface="Corbel" panose="020B0503020204020204" pitchFamily="34" charset="0"/>
              </a:rPr>
              <a:t>Diagramação do fluxo de compra.</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24" y="1135830"/>
            <a:ext cx="11013951" cy="5063968"/>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47287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Diagrama de atividades</a:t>
            </a:r>
          </a:p>
          <a:p>
            <a:pPr algn="ctr"/>
            <a:r>
              <a:rPr lang="pt-BR" sz="1600" dirty="0">
                <a:latin typeface="Corbel" panose="020B0503020204020204" pitchFamily="34" charset="0"/>
              </a:rPr>
              <a:t>Diagramação do fluxo para geração de cupons.</a:t>
            </a: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76" y="1073293"/>
            <a:ext cx="7381247"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84667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Diagrama de atividades</a:t>
            </a:r>
          </a:p>
          <a:p>
            <a:pPr algn="ctr"/>
            <a:r>
              <a:rPr lang="pt-BR" sz="1600" dirty="0">
                <a:latin typeface="Corbel" panose="020B0503020204020204" pitchFamily="34" charset="0"/>
              </a:rPr>
              <a:t>Diagramação do fluxo de devolução.</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8006" y="1084582"/>
            <a:ext cx="7195988"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21456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Diagrama de atividades</a:t>
            </a:r>
          </a:p>
          <a:p>
            <a:pPr algn="ctr"/>
            <a:r>
              <a:rPr lang="pt-BR" sz="1600" dirty="0">
                <a:latin typeface="Corbel" panose="020B0503020204020204" pitchFamily="34" charset="0"/>
              </a:rPr>
              <a:t>Diagramação do fluxo de troca.</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67" y="1016848"/>
            <a:ext cx="8608866"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185701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0" y="1135830"/>
            <a:ext cx="9003600"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83821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a:solidFill>
                  <a:schemeClr val="bg1"/>
                </a:solidFill>
                <a:latin typeface="Corbel" panose="020B0503020204020204" pitchFamily="34" charset="0"/>
              </a:rPr>
              <a:t>Apresentação das telas do produto.</a:t>
            </a: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3</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1952779"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19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9321108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5870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38365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85335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04025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E-Commerce</a:t>
            </a:r>
          </a:p>
          <a:p>
            <a:r>
              <a:rPr lang="pt-BR" dirty="0">
                <a:latin typeface="Corbel" panose="020B0503020204020204" pitchFamily="34" charset="0"/>
              </a:rPr>
              <a:t>Projeto para matéria; </a:t>
            </a:r>
          </a:p>
          <a:p>
            <a:r>
              <a:rPr lang="pt-BR" dirty="0">
                <a:latin typeface="Corbel" panose="020B0503020204020204" pitchFamily="34" charset="0"/>
              </a:rPr>
              <a:t>Laboratório e Engenharia de Software.</a:t>
            </a:r>
          </a:p>
        </p:txBody>
      </p:sp>
      <p:sp>
        <p:nvSpPr>
          <p:cNvPr id="12" name="CaixaDeTexto 11">
            <a:extLst>
              <a:ext uri="{FF2B5EF4-FFF2-40B4-BE49-F238E27FC236}">
                <a16:creationId xmlns:a16="http://schemas.microsoft.com/office/drawing/2014/main" id="{F68CD33B-6837-B2CF-697D-BFE6078D8096}"/>
              </a:ext>
            </a:extLst>
          </p:cNvPr>
          <p:cNvSpPr txBox="1"/>
          <p:nvPr/>
        </p:nvSpPr>
        <p:spPr>
          <a:xfrm>
            <a:off x="7103261" y="2799720"/>
            <a:ext cx="3995664" cy="2554545"/>
          </a:xfrm>
          <a:prstGeom prst="rect">
            <a:avLst/>
          </a:prstGeom>
          <a:noFill/>
        </p:spPr>
        <p:txBody>
          <a:bodyPr wrap="square" rtlCol="0">
            <a:spAutoFit/>
          </a:bodyPr>
          <a:lstStyle/>
          <a:p>
            <a:pPr algn="just"/>
            <a:r>
              <a:rPr lang="pt-BR" sz="1600" b="0" i="0" dirty="0">
                <a:solidFill>
                  <a:srgbClr val="0D0D0D"/>
                </a:solidFill>
                <a:effectLst/>
                <a:latin typeface="Corbel" panose="020B0503020204020204" pitchFamily="34" charset="0"/>
              </a:rPr>
              <a:t>Este e-commerce tem como foco principal a comercialização de CDs e discos de vinil. O projeto visa aprimorar a habilidade de gerenciamento de escopo, otimizar o fluxo de atividades e aprofundar o entendimento das regras de negócio, além de fortalecer a persistência em bancos de dados. O objetivo é aplicar os principais atributos adquiridos ao longo do curso para desenvolver e analisar um sistema completo.</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7" name="CaixaDeTexto 6">
            <a:extLst>
              <a:ext uri="{FF2B5EF4-FFF2-40B4-BE49-F238E27FC236}">
                <a16:creationId xmlns:a16="http://schemas.microsoft.com/office/drawing/2014/main" id="{D4140019-3479-C710-7ED5-644E07410F29}"/>
              </a:ext>
            </a:extLst>
          </p:cNvPr>
          <p:cNvSpPr txBox="1"/>
          <p:nvPr/>
        </p:nvSpPr>
        <p:spPr>
          <a:xfrm>
            <a:off x="780046" y="2799720"/>
            <a:ext cx="2777706" cy="738664"/>
          </a:xfrm>
          <a:prstGeom prst="rect">
            <a:avLst/>
          </a:prstGeom>
          <a:noFill/>
        </p:spPr>
        <p:txBody>
          <a:bodyPr wrap="square" rtlCol="0">
            <a:spAutoFit/>
          </a:bodyPr>
          <a:lstStyle/>
          <a:p>
            <a:r>
              <a:rPr lang="pt-BR" sz="2400" dirty="0">
                <a:latin typeface="Bahnschrift SemiBold" panose="020B0502040204020203" pitchFamily="34" charset="0"/>
              </a:rPr>
              <a:t>Tema:</a:t>
            </a:r>
          </a:p>
          <a:p>
            <a:r>
              <a:rPr lang="pt-BR" dirty="0">
                <a:latin typeface="Corbel" panose="020B0503020204020204" pitchFamily="34" charset="0"/>
              </a:rPr>
              <a:t>CDs e Discos de Vinil</a:t>
            </a:r>
          </a:p>
        </p:txBody>
      </p:sp>
    </p:spTree>
    <p:extLst>
      <p:ext uri="{BB962C8B-B14F-4D97-AF65-F5344CB8AC3E}">
        <p14:creationId xmlns:p14="http://schemas.microsoft.com/office/powerpoint/2010/main" val="3250260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824746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1857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209739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Produto</a:t>
            </a:r>
          </a:p>
          <a:p>
            <a:pPr algn="ctr"/>
            <a:r>
              <a:rPr lang="pt-BR" sz="1600" dirty="0">
                <a:latin typeface="Corbel" panose="020B0503020204020204" pitchFamily="34" charset="0"/>
              </a:rPr>
              <a:t>Apresentação das telas desenvolvidas.</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6"/>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087769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427947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a:solidFill>
                  <a:schemeClr val="bg1"/>
                </a:solidFill>
                <a:latin typeface="Corbel" panose="020B0503020204020204" pitchFamily="34" charset="0"/>
              </a:rPr>
              <a:t>Demonstração do CRUD de cliente.</a:t>
            </a: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4</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1994457"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26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0899715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Código</a:t>
            </a:r>
          </a:p>
          <a:p>
            <a:pPr algn="ctr"/>
            <a:r>
              <a:rPr lang="pt-BR" sz="1600" dirty="0">
                <a:latin typeface="Corbel" panose="020B0503020204020204" pitchFamily="34" charset="0"/>
              </a:rPr>
              <a:t>Principais códigos responsáveis pelo funcionamento do CRUD de cliente.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14" name="Agrupar 13"/>
          <p:cNvGrpSpPr/>
          <p:nvPr/>
        </p:nvGrpSpPr>
        <p:grpSpPr>
          <a:xfrm>
            <a:off x="2997200" y="1135830"/>
            <a:ext cx="6197601" cy="4677948"/>
            <a:chOff x="3883378" y="1135830"/>
            <a:chExt cx="6197601" cy="4677948"/>
          </a:xfrm>
        </p:grpSpPr>
        <p:sp>
          <p:nvSpPr>
            <p:cNvPr id="2" name="Retângulo Arredondado 1"/>
            <p:cNvSpPr/>
            <p:nvPr/>
          </p:nvSpPr>
          <p:spPr>
            <a:xfrm>
              <a:off x="3883378" y="1135830"/>
              <a:ext cx="6197601" cy="4677948"/>
            </a:xfrm>
            <a:prstGeom prst="roundRect">
              <a:avLst>
                <a:gd name="adj" fmla="val 2508"/>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40111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41635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43159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64" y="1417009"/>
              <a:ext cx="5762449" cy="4306457"/>
            </a:xfrm>
            <a:prstGeom prst="rect">
              <a:avLst/>
            </a:prstGeom>
          </p:spPr>
        </p:pic>
      </p:grpSp>
    </p:spTree>
    <p:extLst>
      <p:ext uri="{BB962C8B-B14F-4D97-AF65-F5344CB8AC3E}">
        <p14:creationId xmlns:p14="http://schemas.microsoft.com/office/powerpoint/2010/main" val="131687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Código</a:t>
            </a:r>
          </a:p>
          <a:p>
            <a:pPr algn="ctr"/>
            <a:r>
              <a:rPr lang="pt-BR" sz="1600" dirty="0">
                <a:latin typeface="Corbel" panose="020B0503020204020204" pitchFamily="34" charset="0"/>
              </a:rPr>
              <a:t>Principais códigos responsáveis pelo funcionamento do CRUD de cliente.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2" name="Retângulo Arredondado 1"/>
          <p:cNvSpPr/>
          <p:nvPr/>
        </p:nvSpPr>
        <p:spPr>
          <a:xfrm>
            <a:off x="697876" y="1342068"/>
            <a:ext cx="6475407" cy="3131395"/>
          </a:xfrm>
          <a:prstGeom prst="roundRect">
            <a:avLst>
              <a:gd name="adj" fmla="val 2770"/>
            </a:avLst>
          </a:prstGeom>
          <a:solidFill>
            <a:srgbClr val="1E1E1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8171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9695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1219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46" y="1603228"/>
            <a:ext cx="6129339" cy="2846097"/>
          </a:xfrm>
          <a:prstGeom prst="rect">
            <a:avLst/>
          </a:prstGeom>
        </p:spPr>
      </p:pic>
      <p:sp>
        <p:nvSpPr>
          <p:cNvPr id="14" name="Retângulo Arredondado 13"/>
          <p:cNvSpPr/>
          <p:nvPr/>
        </p:nvSpPr>
        <p:spPr>
          <a:xfrm>
            <a:off x="4488685" y="3786153"/>
            <a:ext cx="7188307" cy="2438006"/>
          </a:xfrm>
          <a:prstGeom prst="roundRect">
            <a:avLst>
              <a:gd name="adj" fmla="val 2770"/>
            </a:avLst>
          </a:prstGeom>
          <a:solidFill>
            <a:srgbClr val="1E1E1E"/>
          </a:solidFill>
          <a:ln>
            <a:noFill/>
          </a:ln>
          <a:effectLst>
            <a:outerShdw blurRad="50800" dist="38100" dir="13500000" algn="b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279" y="3979522"/>
            <a:ext cx="6999121" cy="2218676"/>
          </a:xfrm>
          <a:prstGeom prst="rect">
            <a:avLst/>
          </a:prstGeom>
        </p:spPr>
      </p:pic>
      <p:sp>
        <p:nvSpPr>
          <p:cNvPr id="18" name="Elipse 17"/>
          <p:cNvSpPr/>
          <p:nvPr/>
        </p:nvSpPr>
        <p:spPr>
          <a:xfrm>
            <a:off x="46224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p:cNvSpPr/>
          <p:nvPr/>
        </p:nvSpPr>
        <p:spPr>
          <a:xfrm>
            <a:off x="47748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p:cNvSpPr/>
          <p:nvPr/>
        </p:nvSpPr>
        <p:spPr>
          <a:xfrm>
            <a:off x="49272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950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Código</a:t>
            </a:r>
          </a:p>
          <a:p>
            <a:pPr algn="ctr"/>
            <a:r>
              <a:rPr lang="pt-BR" sz="1600" dirty="0">
                <a:latin typeface="Corbel" panose="020B0503020204020204" pitchFamily="34" charset="0"/>
              </a:rPr>
              <a:t>Principais códigos responsáveis pelo funcionamento do CRUD de cliente.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2" name="Retângulo Arredondado 1"/>
          <p:cNvSpPr/>
          <p:nvPr/>
        </p:nvSpPr>
        <p:spPr>
          <a:xfrm>
            <a:off x="1277196" y="1128027"/>
            <a:ext cx="9529574" cy="4877662"/>
          </a:xfrm>
          <a:prstGeom prst="roundRect">
            <a:avLst>
              <a:gd name="adj" fmla="val 2725"/>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14226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15750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7274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363" y="1386472"/>
            <a:ext cx="9421540" cy="4610743"/>
          </a:xfrm>
          <a:prstGeom prst="rect">
            <a:avLst/>
          </a:prstGeom>
        </p:spPr>
      </p:pic>
    </p:spTree>
    <p:extLst>
      <p:ext uri="{BB962C8B-B14F-4D97-AF65-F5344CB8AC3E}">
        <p14:creationId xmlns:p14="http://schemas.microsoft.com/office/powerpoint/2010/main" val="177483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Código</a:t>
            </a:r>
          </a:p>
          <a:p>
            <a:pPr algn="ctr"/>
            <a:r>
              <a:rPr lang="pt-BR" sz="1600" dirty="0">
                <a:latin typeface="Corbel" panose="020B0503020204020204" pitchFamily="34" charset="0"/>
              </a:rPr>
              <a:t>Principais códigos responsáveis pelo funcionamento do CRUD de cliente.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2" name="Retângulo Arredondado 1"/>
          <p:cNvSpPr/>
          <p:nvPr/>
        </p:nvSpPr>
        <p:spPr>
          <a:xfrm>
            <a:off x="490134" y="1221420"/>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6061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7585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9109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76" y="1442763"/>
            <a:ext cx="5782482" cy="3934374"/>
          </a:xfrm>
          <a:prstGeom prst="rect">
            <a:avLst/>
          </a:prstGeom>
        </p:spPr>
      </p:pic>
      <p:sp>
        <p:nvSpPr>
          <p:cNvPr id="12" name="Retângulo Arredondado 11"/>
          <p:cNvSpPr/>
          <p:nvPr/>
        </p:nvSpPr>
        <p:spPr>
          <a:xfrm>
            <a:off x="6109340" y="1909403"/>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812" y="2178089"/>
            <a:ext cx="5696745" cy="3943900"/>
          </a:xfrm>
          <a:prstGeom prst="rect">
            <a:avLst/>
          </a:prstGeom>
        </p:spPr>
      </p:pic>
      <p:sp>
        <p:nvSpPr>
          <p:cNvPr id="13" name="Elipse 12"/>
          <p:cNvSpPr/>
          <p:nvPr/>
        </p:nvSpPr>
        <p:spPr>
          <a:xfrm>
            <a:off x="62795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p:cNvSpPr/>
          <p:nvPr/>
        </p:nvSpPr>
        <p:spPr>
          <a:xfrm>
            <a:off x="64319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p:cNvSpPr/>
          <p:nvPr/>
        </p:nvSpPr>
        <p:spPr>
          <a:xfrm>
            <a:off x="65843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158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000D5E-FE53-46B1-6058-7052392D2020}"/>
            </a:ext>
          </a:extLst>
        </p:cNvPr>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Tecnologias </a:t>
            </a:r>
          </a:p>
          <a:p>
            <a:r>
              <a:rPr lang="pt-BR" dirty="0">
                <a:latin typeface="Corbel" panose="020B0503020204020204" pitchFamily="34" charset="0"/>
              </a:rPr>
              <a:t>Apresentação das tecnologias que serão usadas no decorrer do projeto.</a:t>
            </a:r>
          </a:p>
        </p:txBody>
      </p:sp>
      <p:sp>
        <p:nvSpPr>
          <p:cNvPr id="4" name="Retângulo Arredondado 3"/>
          <p:cNvSpPr/>
          <p:nvPr/>
        </p:nvSpPr>
        <p:spPr>
          <a:xfrm>
            <a:off x="889240"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Bahnschrift SemiBold" panose="020B0502040204020203" pitchFamily="34" charset="0"/>
              </a:rPr>
              <a:t>Frontend</a:t>
            </a:r>
            <a:endParaRPr lang="pt-BR" dirty="0">
              <a:latin typeface="Bahnschrift SemiBold" panose="020B0502040204020203" pitchFamily="34" charset="0"/>
            </a:endParaRPr>
          </a:p>
        </p:txBody>
      </p:sp>
      <p:sp>
        <p:nvSpPr>
          <p:cNvPr id="12" name="Retângulo Arredondado 11"/>
          <p:cNvSpPr/>
          <p:nvPr/>
        </p:nvSpPr>
        <p:spPr>
          <a:xfrm>
            <a:off x="2887654"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Bahnschrift SemiBold" panose="020B0502040204020203" pitchFamily="34" charset="0"/>
              </a:rPr>
              <a:t>Backend</a:t>
            </a:r>
          </a:p>
        </p:txBody>
      </p:sp>
      <p:sp>
        <p:nvSpPr>
          <p:cNvPr id="13" name="Retângulo Arredondado 12"/>
          <p:cNvSpPr/>
          <p:nvPr/>
        </p:nvSpPr>
        <p:spPr>
          <a:xfrm>
            <a:off x="4886068"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Bahnschrift SemiBold" panose="020B0502040204020203" pitchFamily="34" charset="0"/>
              </a:rPr>
              <a:t>SGBD</a:t>
            </a:r>
            <a:endParaRPr lang="pt-BR" dirty="0">
              <a:latin typeface="Bahnschrift SemiBold" panose="020B0502040204020203" pitchFamily="34" charset="0"/>
            </a:endParaRPr>
          </a:p>
        </p:txBody>
      </p:sp>
      <p:sp>
        <p:nvSpPr>
          <p:cNvPr id="14" name="Retângulo Arredondado 13"/>
          <p:cNvSpPr/>
          <p:nvPr/>
        </p:nvSpPr>
        <p:spPr>
          <a:xfrm>
            <a:off x="889240"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dk1"/>
                </a:solidFill>
                <a:latin typeface="Corbel" panose="020B0503020204020204" pitchFamily="34" charset="0"/>
              </a:rPr>
              <a:t>Razor</a:t>
            </a:r>
            <a:endParaRPr lang="pt-BR" sz="1600" b="1" dirty="0">
              <a:solidFill>
                <a:schemeClr val="tx1"/>
              </a:solidFill>
              <a:latin typeface="Corbel" panose="020B0503020204020204" pitchFamily="34" charset="0"/>
            </a:endParaRPr>
          </a:p>
        </p:txBody>
      </p:sp>
      <p:sp>
        <p:nvSpPr>
          <p:cNvPr id="15" name="Retângulo Arredondado 14"/>
          <p:cNvSpPr/>
          <p:nvPr/>
        </p:nvSpPr>
        <p:spPr>
          <a:xfrm>
            <a:off x="889240" y="3355811"/>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TailwindCSS</a:t>
            </a:r>
            <a:endParaRPr lang="pt-BR" sz="1600" b="1" dirty="0">
              <a:solidFill>
                <a:schemeClr val="tx1"/>
              </a:solidFill>
              <a:latin typeface="Corbel" panose="020B0503020204020204" pitchFamily="34" charset="0"/>
            </a:endParaRPr>
          </a:p>
        </p:txBody>
      </p:sp>
      <p:sp>
        <p:nvSpPr>
          <p:cNvPr id="16" name="Retângulo Arredondado 15"/>
          <p:cNvSpPr/>
          <p:nvPr/>
        </p:nvSpPr>
        <p:spPr>
          <a:xfrm>
            <a:off x="889240" y="3732542"/>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jQuery</a:t>
            </a:r>
            <a:endParaRPr lang="pt-BR" sz="1600" b="1" dirty="0">
              <a:solidFill>
                <a:schemeClr val="tx1"/>
              </a:solidFill>
              <a:latin typeface="Corbel" panose="020B0503020204020204" pitchFamily="34" charset="0"/>
            </a:endParaRPr>
          </a:p>
        </p:txBody>
      </p:sp>
      <p:sp>
        <p:nvSpPr>
          <p:cNvPr id="17" name="Retângulo Arredondado 16"/>
          <p:cNvSpPr/>
          <p:nvPr/>
        </p:nvSpPr>
        <p:spPr>
          <a:xfrm>
            <a:off x="288765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ASP.Net</a:t>
            </a:r>
          </a:p>
        </p:txBody>
      </p:sp>
      <p:sp>
        <p:nvSpPr>
          <p:cNvPr id="18" name="Retângulo Arredondado 17"/>
          <p:cNvSpPr/>
          <p:nvPr/>
        </p:nvSpPr>
        <p:spPr>
          <a:xfrm>
            <a:off x="488367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SQL Server</a:t>
            </a:r>
            <a:endParaRPr lang="pt-BR" sz="1600" b="1" dirty="0">
              <a:solidFill>
                <a:schemeClr val="tx1"/>
              </a:solidFill>
              <a:latin typeface="Corbel" panose="020B0503020204020204" pitchFamily="34" charset="0"/>
            </a:endParaRPr>
          </a:p>
        </p:txBody>
      </p:sp>
      <p:sp>
        <p:nvSpPr>
          <p:cNvPr id="19" name="Retângulo Arredondado 18"/>
          <p:cNvSpPr/>
          <p:nvPr/>
        </p:nvSpPr>
        <p:spPr>
          <a:xfrm>
            <a:off x="2887654" y="3354788"/>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C#</a:t>
            </a:r>
          </a:p>
        </p:txBody>
      </p:sp>
    </p:spTree>
    <p:extLst>
      <p:ext uri="{BB962C8B-B14F-4D97-AF65-F5344CB8AC3E}">
        <p14:creationId xmlns:p14="http://schemas.microsoft.com/office/powerpoint/2010/main" val="38009176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3"/>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62747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dirty="0">
                <a:solidFill>
                  <a:schemeClr val="bg1"/>
                </a:solidFill>
                <a:latin typeface="Corbel" panose="020B0503020204020204" pitchFamily="34" charset="0"/>
              </a:rPr>
              <a:t>Testes automatizados  de venda e </a:t>
            </a:r>
            <a:r>
              <a:rPr lang="pt-BR" i="1" dirty="0">
                <a:solidFill>
                  <a:schemeClr val="bg1"/>
                </a:solidFill>
                <a:latin typeface="Corbel" panose="020B0503020204020204" pitchFamily="34" charset="0"/>
              </a:rPr>
              <a:t>CRUD de cliente.</a:t>
            </a: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5</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1851789"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09 de Abril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95911900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2075" b="2075"/>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279" b="279"/>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8956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2095" b="2095"/>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1528" b="1528"/>
            <a:stretch/>
          </p:blipFill>
          <p:spPr>
            <a:xfrm>
              <a:off x="1433346" y="1049547"/>
              <a:ext cx="9325306" cy="5132990"/>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002579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2978" b="2978"/>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l="801" r="801"/>
            <a:stretch/>
          </p:blipFill>
          <p:spPr>
            <a:xfrm>
              <a:off x="1433346" y="1049547"/>
              <a:ext cx="9325306" cy="5132990"/>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7672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362" b="362"/>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2283" b="2283"/>
            <a:stretch/>
          </p:blipFill>
          <p:spPr>
            <a:xfrm>
              <a:off x="1433346" y="1049547"/>
              <a:ext cx="9325306" cy="5132990"/>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82012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l="8639" r="8639"/>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l="8061" r="8061"/>
            <a:stretch/>
          </p:blipFill>
          <p:spPr>
            <a:xfrm>
              <a:off x="1433346" y="1049547"/>
              <a:ext cx="9325306" cy="5132990"/>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492106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5807A5D5-21A9-2961-831A-1F934AE5699A}"/>
              </a:ext>
            </a:extLst>
          </p:cNvPr>
          <p:cNvGrpSpPr/>
          <p:nvPr/>
        </p:nvGrpSpPr>
        <p:grpSpPr>
          <a:xfrm>
            <a:off x="405563" y="873032"/>
            <a:ext cx="6719513" cy="392465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l="3447" r="3447"/>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 name="Agrupar 2">
            <a:extLst>
              <a:ext uri="{FF2B5EF4-FFF2-40B4-BE49-F238E27FC236}">
                <a16:creationId xmlns:a16="http://schemas.microsoft.com/office/drawing/2014/main" id="{74A505B0-321B-AFEA-CE36-F49FE4AA819A}"/>
              </a:ext>
            </a:extLst>
          </p:cNvPr>
          <p:cNvGrpSpPr/>
          <p:nvPr/>
        </p:nvGrpSpPr>
        <p:grpSpPr>
          <a:xfrm>
            <a:off x="5142536" y="2177382"/>
            <a:ext cx="6568292" cy="3924655"/>
            <a:chOff x="1326000" y="774092"/>
            <a:chExt cx="9540000" cy="5500800"/>
          </a:xfrm>
        </p:grpSpPr>
        <p:sp>
          <p:nvSpPr>
            <p:cNvPr id="7" name="Retângulo: Cantos Arredondados 6">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l="8537" r="8537"/>
            <a:stretch/>
          </p:blipFill>
          <p:spPr>
            <a:xfrm>
              <a:off x="1433346" y="1049547"/>
              <a:ext cx="9325306" cy="5132990"/>
            </a:xfrm>
            <a:prstGeom prst="roundRect">
              <a:avLst>
                <a:gd name="adj" fmla="val 1435"/>
              </a:avLst>
            </a:prstGeom>
            <a:solidFill>
              <a:srgbClr val="FFFFFF">
                <a:shade val="85000"/>
              </a:srgbClr>
            </a:solidFill>
            <a:ln>
              <a:solidFill>
                <a:schemeClr val="bg1">
                  <a:lumMod val="75000"/>
                </a:schemeClr>
              </a:solidFill>
            </a:ln>
            <a:effectLst/>
          </p:spPr>
        </p:pic>
        <p:sp>
          <p:nvSpPr>
            <p:cNvPr id="9" name="Elipse 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238885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589"/>
            <a:ext cx="7262066" cy="646331"/>
          </a:xfrm>
          <a:prstGeom prst="rect">
            <a:avLst/>
          </a:prstGeom>
          <a:noFill/>
        </p:spPr>
        <p:txBody>
          <a:bodyPr wrap="square" rtlCol="0">
            <a:spAutoFit/>
          </a:bodyPr>
          <a:lstStyle/>
          <a:p>
            <a:pPr algn="ctr"/>
            <a:r>
              <a:rPr lang="pt-BR" sz="2000" dirty="0">
                <a:latin typeface="Bahnschrift SemiBold" panose="020B0502040204020203" pitchFamily="34" charset="0"/>
              </a:rPr>
              <a:t>Telas do Processo</a:t>
            </a:r>
          </a:p>
          <a:p>
            <a:pPr algn="ctr"/>
            <a:r>
              <a:rPr lang="pt-BR" sz="1600" dirty="0">
                <a:latin typeface="Corbel" panose="020B0503020204020204" pitchFamily="34" charset="0"/>
              </a:rPr>
              <a:t>Apresentação das telas usadas no CRUD de cliente e das telas de compras.</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2" name="Agrupar 21">
            <a:extLst>
              <a:ext uri="{FF2B5EF4-FFF2-40B4-BE49-F238E27FC236}">
                <a16:creationId xmlns:a16="http://schemas.microsoft.com/office/drawing/2014/main" id="{15FAE8BF-1470-4093-2FEA-5F7446674E84}"/>
              </a:ext>
            </a:extLst>
          </p:cNvPr>
          <p:cNvGrpSpPr/>
          <p:nvPr/>
        </p:nvGrpSpPr>
        <p:grpSpPr>
          <a:xfrm>
            <a:off x="330119" y="873032"/>
            <a:ext cx="6061628" cy="3716427"/>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grpSp>
        <p:nvGrpSpPr>
          <p:cNvPr id="23" name="Agrupar 22">
            <a:extLst>
              <a:ext uri="{FF2B5EF4-FFF2-40B4-BE49-F238E27FC236}">
                <a16:creationId xmlns:a16="http://schemas.microsoft.com/office/drawing/2014/main" id="{DFC13491-ADAD-CB4B-CA43-8291E4E6E7B6}"/>
              </a:ext>
            </a:extLst>
          </p:cNvPr>
          <p:cNvGrpSpPr/>
          <p:nvPr/>
        </p:nvGrpSpPr>
        <p:grpSpPr>
          <a:xfrm>
            <a:off x="5336685" y="2254313"/>
            <a:ext cx="6456989" cy="3829616"/>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1856" b="1856"/>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91057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rotWithShape="1">
            <a:blip r:embed="rId3">
              <a:extLst>
                <a:ext uri="{28A0092B-C50C-407E-A947-70E740481C1C}">
                  <a14:useLocalDpi xmlns:a14="http://schemas.microsoft.com/office/drawing/2010/main" val="0"/>
                </a:ext>
              </a:extLst>
            </a:blip>
            <a:srcRect t="-1" b="24368"/>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rotWithShape="1">
            <a:blip r:embed="rId4">
              <a:extLst>
                <a:ext uri="{28A0092B-C50C-407E-A947-70E740481C1C}">
                  <a14:useLocalDpi xmlns:a14="http://schemas.microsoft.com/office/drawing/2010/main" val="0"/>
                </a:ext>
              </a:extLst>
            </a:blip>
            <a:srcRect t="529" b="11579"/>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78116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a:solidFill>
                  <a:schemeClr val="bg1"/>
                </a:solidFill>
                <a:latin typeface="Corbel" panose="020B0503020204020204" pitchFamily="34" charset="0"/>
              </a:rPr>
              <a:t>Apresentação do projeto.</a:t>
            </a: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2720617" cy="830997"/>
          </a:xfrm>
          <a:prstGeom prst="rect">
            <a:avLst/>
          </a:prstGeom>
          <a:noFill/>
        </p:spPr>
        <p:txBody>
          <a:bodyPr wrap="none" rtlCol="0">
            <a:spAutoFit/>
          </a:bodyPr>
          <a:lstStyle/>
          <a:p>
            <a:r>
              <a:rPr lang="pt-BR" sz="4800" dirty="0">
                <a:solidFill>
                  <a:schemeClr val="bg1"/>
                </a:solidFill>
                <a:latin typeface="Bahnschrift SemiBold" panose="020B0502040204020203" pitchFamily="34" charset="0"/>
              </a:rPr>
              <a:t>Entrega 1</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2343911"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27 de Fevereiro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6925937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l="933" r="933"/>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1396" b="1396"/>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3524194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1444" b="1444"/>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4">
              <a:extLst>
                <a:ext uri="{28A0092B-C50C-407E-A947-70E740481C1C}">
                  <a14:useLocalDpi xmlns:a14="http://schemas.microsoft.com/office/drawing/2010/main" val="0"/>
                </a:ext>
              </a:extLst>
            </a:blip>
            <a:srcRect t="4853" b="4853"/>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2328163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rotWithShape="1">
            <a:blip r:embed="rId3">
              <a:extLst>
                <a:ext uri="{28A0092B-C50C-407E-A947-70E740481C1C}">
                  <a14:useLocalDpi xmlns:a14="http://schemas.microsoft.com/office/drawing/2010/main" val="0"/>
                </a:ext>
              </a:extLst>
            </a:blip>
            <a:srcRect l="-99" t="210" r="19599" b="439"/>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rotWithShape="1">
            <a:blip r:embed="rId4">
              <a:extLst>
                <a:ext uri="{28A0092B-C50C-407E-A947-70E740481C1C}">
                  <a14:useLocalDpi xmlns:a14="http://schemas.microsoft.com/office/drawing/2010/main" val="0"/>
                </a:ext>
              </a:extLst>
            </a:blip>
            <a:srcRect l="706" t="241" r="37914" b="1763"/>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938369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2" name="Agrupar 21">
            <a:extLst>
              <a:ext uri="{FF2B5EF4-FFF2-40B4-BE49-F238E27FC236}">
                <a16:creationId xmlns:a16="http://schemas.microsoft.com/office/drawing/2014/main" id="{15FAE8BF-1470-4093-2FEA-5F7446674E84}"/>
              </a:ext>
            </a:extLst>
          </p:cNvPr>
          <p:cNvGrpSpPr/>
          <p:nvPr/>
        </p:nvGrpSpPr>
        <p:grpSpPr>
          <a:xfrm>
            <a:off x="6029608" y="1072264"/>
            <a:ext cx="5780102" cy="4784086"/>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l="1235" r="1235"/>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grpSp>
        <p:nvGrpSpPr>
          <p:cNvPr id="23" name="Agrupar 22">
            <a:extLst>
              <a:ext uri="{FF2B5EF4-FFF2-40B4-BE49-F238E27FC236}">
                <a16:creationId xmlns:a16="http://schemas.microsoft.com/office/drawing/2014/main" id="{DFC13491-ADAD-CB4B-CA43-8291E4E6E7B6}"/>
              </a:ext>
            </a:extLst>
          </p:cNvPr>
          <p:cNvGrpSpPr/>
          <p:nvPr/>
        </p:nvGrpSpPr>
        <p:grpSpPr>
          <a:xfrm>
            <a:off x="382290" y="3063776"/>
            <a:ext cx="5430525" cy="2219914"/>
            <a:chOff x="1326000" y="774092"/>
            <a:chExt cx="9540000" cy="2751294"/>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2751294"/>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rotWithShape="1">
            <a:blip r:embed="rId4">
              <a:extLst>
                <a:ext uri="{28A0092B-C50C-407E-A947-70E740481C1C}">
                  <a14:useLocalDpi xmlns:a14="http://schemas.microsoft.com/office/drawing/2010/main" val="0"/>
                </a:ext>
              </a:extLst>
            </a:blip>
            <a:srcRect l="894" t="568" r="1786" b="3293"/>
            <a:stretch/>
          </p:blipFill>
          <p:spPr>
            <a:xfrm>
              <a:off x="1433347" y="1049548"/>
              <a:ext cx="9325306" cy="2393853"/>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264697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a:blip r:embed="rId3">
              <a:extLst>
                <a:ext uri="{28A0092B-C50C-407E-A947-70E740481C1C}">
                  <a14:useLocalDpi xmlns:a14="http://schemas.microsoft.com/office/drawing/2010/main" val="0"/>
                </a:ext>
              </a:extLst>
            </a:blip>
            <a:srcRect t="2476" b="2476"/>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rotWithShape="1">
            <a:blip r:embed="rId4">
              <a:extLst>
                <a:ext uri="{28A0092B-C50C-407E-A947-70E740481C1C}">
                  <a14:useLocalDpi xmlns:a14="http://schemas.microsoft.com/office/drawing/2010/main" val="0"/>
                </a:ext>
              </a:extLst>
            </a:blip>
            <a:srcRect l="1067" t="14" r="6257" b="-14"/>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2010412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335497" y="11589"/>
            <a:ext cx="7521005" cy="646331"/>
          </a:xfrm>
          <a:prstGeom prst="rect">
            <a:avLst/>
          </a:prstGeom>
          <a:noFill/>
        </p:spPr>
        <p:txBody>
          <a:bodyPr wrap="square" rtlCol="0">
            <a:spAutoFit/>
          </a:bodyPr>
          <a:lstStyle/>
          <a:p>
            <a:pPr algn="ctr"/>
            <a:r>
              <a:rPr lang="pt-BR" sz="2000" dirty="0">
                <a:latin typeface="Bahnschrift SemiBold" panose="020B0502040204020203" pitchFamily="34" charset="0"/>
              </a:rPr>
              <a:t>Testes Automatizados</a:t>
            </a:r>
          </a:p>
          <a:p>
            <a:pPr algn="ctr"/>
            <a:r>
              <a:rPr lang="pt-BR" sz="1600" dirty="0">
                <a:latin typeface="Corbel" panose="020B0503020204020204" pitchFamily="34" charset="0"/>
              </a:rPr>
              <a:t>Algumas partes de códigos criados por mim para execução de teste, usando </a:t>
            </a:r>
            <a:r>
              <a:rPr lang="pt-BR" sz="1600" dirty="0" err="1">
                <a:latin typeface="Corbel" panose="020B0503020204020204" pitchFamily="34" charset="0"/>
              </a:rPr>
              <a:t>Selenium</a:t>
            </a:r>
            <a:r>
              <a:rPr lang="pt-BR" sz="1600" dirty="0">
                <a:latin typeface="Corbel" panose="020B0503020204020204" pitchFamily="34" charset="0"/>
              </a:rPr>
              <a:t>.</a:t>
            </a:r>
          </a:p>
        </p:txBody>
      </p:sp>
      <p:sp>
        <p:nvSpPr>
          <p:cNvPr id="5" name="CaixaDeTexto 4"/>
          <p:cNvSpPr txBox="1"/>
          <p:nvPr/>
        </p:nvSpPr>
        <p:spPr>
          <a:xfrm>
            <a:off x="32322" y="6082"/>
            <a:ext cx="1441421" cy="523220"/>
          </a:xfrm>
          <a:prstGeom prst="rect">
            <a:avLst/>
          </a:prstGeom>
          <a:noFill/>
        </p:spPr>
        <p:txBody>
          <a:bodyPr wrap="square" rtlCol="0">
            <a:spAutoFit/>
          </a:bodyPr>
          <a:lstStyle/>
          <a:p>
            <a:r>
              <a:rPr lang="pt-BR" sz="28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56944" y="349812"/>
            <a:ext cx="1606529" cy="276999"/>
          </a:xfrm>
          <a:prstGeom prst="rect">
            <a:avLst/>
          </a:prstGeom>
          <a:noFill/>
        </p:spPr>
        <p:txBody>
          <a:bodyPr wrap="square" rtlCol="0">
            <a:spAutoFit/>
          </a:bodyPr>
          <a:lstStyle/>
          <a:p>
            <a:r>
              <a:rPr lang="pt-BR" sz="1200" b="1" dirty="0">
                <a:latin typeface="Corbel" panose="020B0503020204020204" pitchFamily="34" charset="0"/>
              </a:rPr>
              <a:t>Mogi das Cruzes</a:t>
            </a:r>
          </a:p>
        </p:txBody>
      </p:sp>
      <p:grpSp>
        <p:nvGrpSpPr>
          <p:cNvPr id="23" name="Agrupar 22">
            <a:extLst>
              <a:ext uri="{FF2B5EF4-FFF2-40B4-BE49-F238E27FC236}">
                <a16:creationId xmlns:a16="http://schemas.microsoft.com/office/drawing/2014/main" id="{DFC13491-ADAD-CB4B-CA43-8291E4E6E7B6}"/>
              </a:ext>
            </a:extLst>
          </p:cNvPr>
          <p:cNvGrpSpPr/>
          <p:nvPr/>
        </p:nvGrpSpPr>
        <p:grpSpPr>
          <a:xfrm>
            <a:off x="354899" y="1001650"/>
            <a:ext cx="6456989" cy="5101014"/>
            <a:chOff x="1326000" y="774092"/>
            <a:chExt cx="9540000" cy="5500800"/>
          </a:xfrm>
        </p:grpSpPr>
        <p:sp>
          <p:nvSpPr>
            <p:cNvPr id="24" name="Retângulo: Cantos Arredondados 23">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BB117447-A0B9-C32B-CF57-F2225CEF0081}"/>
                </a:ext>
              </a:extLst>
            </p:cNvPr>
            <p:cNvPicPr>
              <a:picLocks noChangeAspect="1"/>
            </p:cNvPicPr>
            <p:nvPr/>
          </p:nvPicPr>
          <p:blipFill rotWithShape="1">
            <a:blip r:embed="rId3">
              <a:extLst>
                <a:ext uri="{28A0092B-C50C-407E-A947-70E740481C1C}">
                  <a14:useLocalDpi xmlns:a14="http://schemas.microsoft.com/office/drawing/2010/main" val="0"/>
                </a:ext>
              </a:extLst>
            </a:blip>
            <a:srcRect t="9" b="4153"/>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26" name="Elipse 25">
              <a:extLst>
                <a:ext uri="{FF2B5EF4-FFF2-40B4-BE49-F238E27FC236}">
                  <a16:creationId xmlns:a16="http://schemas.microsoft.com/office/drawing/2014/main" id="{E46FC230-B12B-80FC-C127-DE6AD2CAD30E}"/>
                </a:ext>
              </a:extLst>
            </p:cNvPr>
            <p:cNvSpPr/>
            <p:nvPr/>
          </p:nvSpPr>
          <p:spPr>
            <a:xfrm>
              <a:off x="1444825" y="857820"/>
              <a:ext cx="108000" cy="7764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a:extLst>
                <a:ext uri="{FF2B5EF4-FFF2-40B4-BE49-F238E27FC236}">
                  <a16:creationId xmlns:a16="http://schemas.microsoft.com/office/drawing/2014/main" id="{2AD56717-663B-1A54-E383-1E5A37EA9941}"/>
                </a:ext>
              </a:extLst>
            </p:cNvPr>
            <p:cNvSpPr/>
            <p:nvPr/>
          </p:nvSpPr>
          <p:spPr>
            <a:xfrm>
              <a:off x="1597225" y="857820"/>
              <a:ext cx="108000" cy="7764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211007A8-C0B2-0EE5-6EB5-940E0A383EF8}"/>
                </a:ext>
              </a:extLst>
            </p:cNvPr>
            <p:cNvSpPr/>
            <p:nvPr/>
          </p:nvSpPr>
          <p:spPr>
            <a:xfrm>
              <a:off x="1749624" y="857820"/>
              <a:ext cx="108000" cy="7764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 name="Agrupar 21">
            <a:extLst>
              <a:ext uri="{FF2B5EF4-FFF2-40B4-BE49-F238E27FC236}">
                <a16:creationId xmlns:a16="http://schemas.microsoft.com/office/drawing/2014/main" id="{15FAE8BF-1470-4093-2FEA-5F7446674E84}"/>
              </a:ext>
            </a:extLst>
          </p:cNvPr>
          <p:cNvGrpSpPr/>
          <p:nvPr/>
        </p:nvGrpSpPr>
        <p:grpSpPr>
          <a:xfrm>
            <a:off x="5748082" y="839601"/>
            <a:ext cx="6061628" cy="5016749"/>
            <a:chOff x="1326000" y="774092"/>
            <a:chExt cx="9540000" cy="5500800"/>
          </a:xfrm>
        </p:grpSpPr>
        <p:sp>
          <p:nvSpPr>
            <p:cNvPr id="18" name="Retângulo: Cantos Arredondados 17">
              <a:extLst>
                <a:ext uri="{FF2B5EF4-FFF2-40B4-BE49-F238E27FC236}">
                  <a16:creationId xmlns:a16="http://schemas.microsoft.com/office/drawing/2014/main" id="{05AAA790-7FC1-E335-B765-96D99B259F17}"/>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6" name="Imagem 15">
              <a:extLst>
                <a:ext uri="{FF2B5EF4-FFF2-40B4-BE49-F238E27FC236}">
                  <a16:creationId xmlns:a16="http://schemas.microsoft.com/office/drawing/2014/main" id="{BB117447-A0B9-C32B-CF57-F2225CEF0081}"/>
                </a:ext>
              </a:extLst>
            </p:cNvPr>
            <p:cNvPicPr>
              <a:picLocks noChangeAspect="1"/>
            </p:cNvPicPr>
            <p:nvPr/>
          </p:nvPicPr>
          <p:blipFill rotWithShape="1">
            <a:blip r:embed="rId4">
              <a:extLst>
                <a:ext uri="{28A0092B-C50C-407E-A947-70E740481C1C}">
                  <a14:useLocalDpi xmlns:a14="http://schemas.microsoft.com/office/drawing/2010/main" val="0"/>
                </a:ext>
              </a:extLst>
            </a:blip>
            <a:srcRect l="1010" t="53" r="11254" b="-53"/>
            <a:stretch/>
          </p:blipFill>
          <p:spPr>
            <a:xfrm>
              <a:off x="1433347" y="1049547"/>
              <a:ext cx="9325305" cy="5132990"/>
            </a:xfrm>
            <a:prstGeom prst="roundRect">
              <a:avLst>
                <a:gd name="adj" fmla="val 1435"/>
              </a:avLst>
            </a:prstGeom>
            <a:solidFill>
              <a:srgbClr val="FFFFFF">
                <a:shade val="85000"/>
              </a:srgbClr>
            </a:solidFill>
            <a:ln>
              <a:solidFill>
                <a:schemeClr val="bg1">
                  <a:lumMod val="75000"/>
                </a:schemeClr>
              </a:solidFill>
            </a:ln>
            <a:effectLst/>
          </p:spPr>
        </p:pic>
        <p:sp>
          <p:nvSpPr>
            <p:cNvPr id="19" name="Elipse 18">
              <a:extLst>
                <a:ext uri="{FF2B5EF4-FFF2-40B4-BE49-F238E27FC236}">
                  <a16:creationId xmlns:a16="http://schemas.microsoft.com/office/drawing/2014/main" id="{E46FC230-B12B-80FC-C127-DE6AD2CAD30E}"/>
                </a:ext>
              </a:extLst>
            </p:cNvPr>
            <p:cNvSpPr/>
            <p:nvPr/>
          </p:nvSpPr>
          <p:spPr>
            <a:xfrm>
              <a:off x="1444825" y="857820"/>
              <a:ext cx="108000" cy="75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0" name="Elipse 19">
              <a:extLst>
                <a:ext uri="{FF2B5EF4-FFF2-40B4-BE49-F238E27FC236}">
                  <a16:creationId xmlns:a16="http://schemas.microsoft.com/office/drawing/2014/main" id="{2AD56717-663B-1A54-E383-1E5A37EA9941}"/>
                </a:ext>
              </a:extLst>
            </p:cNvPr>
            <p:cNvSpPr/>
            <p:nvPr/>
          </p:nvSpPr>
          <p:spPr>
            <a:xfrm>
              <a:off x="1597225" y="857820"/>
              <a:ext cx="108000" cy="75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21" name="Elipse 20">
              <a:extLst>
                <a:ext uri="{FF2B5EF4-FFF2-40B4-BE49-F238E27FC236}">
                  <a16:creationId xmlns:a16="http://schemas.microsoft.com/office/drawing/2014/main" id="{211007A8-C0B2-0EE5-6EB5-940E0A383EF8}"/>
                </a:ext>
              </a:extLst>
            </p:cNvPr>
            <p:cNvSpPr/>
            <p:nvPr/>
          </p:nvSpPr>
          <p:spPr>
            <a:xfrm>
              <a:off x="1749624" y="857820"/>
              <a:ext cx="108000" cy="75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1167122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8382"/>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2E74893B-EE99-1066-14DC-42DF47FF5864}"/>
              </a:ext>
            </a:extLst>
          </p:cNvPr>
          <p:cNvGrpSpPr/>
          <p:nvPr/>
        </p:nvGrpSpPr>
        <p:grpSpPr>
          <a:xfrm>
            <a:off x="1557784" y="932951"/>
            <a:ext cx="9076432" cy="5118967"/>
            <a:chOff x="1326000" y="774092"/>
            <a:chExt cx="9540000" cy="5500800"/>
          </a:xfrm>
        </p:grpSpPr>
        <p:sp>
          <p:nvSpPr>
            <p:cNvPr id="3" name="Retângulo: Cantos Arredondados 2">
              <a:extLst>
                <a:ext uri="{FF2B5EF4-FFF2-40B4-BE49-F238E27FC236}">
                  <a16:creationId xmlns:a16="http://schemas.microsoft.com/office/drawing/2014/main" id="{B6A784C2-F254-CC7D-EA99-B2452F1BFE21}"/>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7" name="Imagem 6">
              <a:extLst>
                <a:ext uri="{FF2B5EF4-FFF2-40B4-BE49-F238E27FC236}">
                  <a16:creationId xmlns:a16="http://schemas.microsoft.com/office/drawing/2014/main" id="{62C2469D-0D1D-AD99-BDC0-45B0947B30A9}"/>
                </a:ext>
              </a:extLst>
            </p:cNvPr>
            <p:cNvPicPr>
              <a:picLocks noChangeAspect="1"/>
            </p:cNvPicPr>
            <p:nvPr/>
          </p:nvPicPr>
          <p:blipFill>
            <a:blip r:embed="rId3">
              <a:extLst>
                <a:ext uri="{28A0092B-C50C-407E-A947-70E740481C1C}">
                  <a14:useLocalDpi xmlns:a14="http://schemas.microsoft.com/office/drawing/2010/main" val="0"/>
                </a:ext>
              </a:extLst>
            </a:blip>
            <a:srcRect t="8739" b="8739"/>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8" name="Elipse 7">
              <a:extLst>
                <a:ext uri="{FF2B5EF4-FFF2-40B4-BE49-F238E27FC236}">
                  <a16:creationId xmlns:a16="http://schemas.microsoft.com/office/drawing/2014/main" id="{75FDABAC-D926-5D7F-0BAC-433380D16127}"/>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9" name="Elipse 8">
              <a:extLst>
                <a:ext uri="{FF2B5EF4-FFF2-40B4-BE49-F238E27FC236}">
                  <a16:creationId xmlns:a16="http://schemas.microsoft.com/office/drawing/2014/main" id="{3F47D3F8-8671-86B5-6F11-0268BAF1BEC2}"/>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0" name="Elipse 9">
              <a:extLst>
                <a:ext uri="{FF2B5EF4-FFF2-40B4-BE49-F238E27FC236}">
                  <a16:creationId xmlns:a16="http://schemas.microsoft.com/office/drawing/2014/main" id="{159AFD57-A188-884B-5073-37804CBFFC7C}"/>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402703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923330"/>
          </a:xfrm>
          <a:prstGeom prst="rect">
            <a:avLst/>
          </a:prstGeom>
          <a:noFill/>
        </p:spPr>
        <p:txBody>
          <a:bodyPr wrap="square" rtlCol="0">
            <a:spAutoFit/>
          </a:bodyPr>
          <a:lstStyle/>
          <a:p>
            <a:r>
              <a:rPr lang="pt-BR" dirty="0">
                <a:solidFill>
                  <a:schemeClr val="bg1"/>
                </a:solidFill>
                <a:latin typeface="Corbel" panose="020B0503020204020204" pitchFamily="34" charset="0"/>
              </a:rPr>
              <a:t>Conferência de requisitos implementados e não implementados.</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6</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1797287"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15 de Maio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59513415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2" name="Imagem 1"/>
          <p:cNvPicPr>
            <a:picLocks noChangeAspect="1"/>
          </p:cNvPicPr>
          <p:nvPr/>
        </p:nvPicPr>
        <p:blipFill>
          <a:blip r:embed="rId3"/>
          <a:stretch>
            <a:fillRect/>
          </a:stretch>
        </p:blipFill>
        <p:spPr>
          <a:xfrm>
            <a:off x="295370" y="1461050"/>
            <a:ext cx="5911018" cy="2567071"/>
          </a:xfrm>
          <a:prstGeom prst="rect">
            <a:avLst/>
          </a:prstGeom>
        </p:spPr>
      </p:pic>
      <p:pic>
        <p:nvPicPr>
          <p:cNvPr id="3" name="Imagem 2"/>
          <p:cNvPicPr>
            <a:picLocks noChangeAspect="1"/>
          </p:cNvPicPr>
          <p:nvPr/>
        </p:nvPicPr>
        <p:blipFill>
          <a:blip r:embed="rId4"/>
          <a:stretch>
            <a:fillRect/>
          </a:stretch>
        </p:blipFill>
        <p:spPr>
          <a:xfrm>
            <a:off x="295370" y="1047550"/>
            <a:ext cx="2972215" cy="381053"/>
          </a:xfrm>
          <a:prstGeom prst="rect">
            <a:avLst/>
          </a:prstGeom>
        </p:spPr>
      </p:pic>
      <p:pic>
        <p:nvPicPr>
          <p:cNvPr id="7" name="Imagem 6"/>
          <p:cNvPicPr>
            <a:picLocks noChangeAspect="1"/>
          </p:cNvPicPr>
          <p:nvPr/>
        </p:nvPicPr>
        <p:blipFill>
          <a:blip r:embed="rId5"/>
          <a:stretch>
            <a:fillRect/>
          </a:stretch>
        </p:blipFill>
        <p:spPr>
          <a:xfrm>
            <a:off x="6206388" y="3089159"/>
            <a:ext cx="5551815" cy="3244567"/>
          </a:xfrm>
          <a:prstGeom prst="rect">
            <a:avLst/>
          </a:prstGeom>
        </p:spPr>
      </p:pic>
    </p:spTree>
    <p:extLst>
      <p:ext uri="{BB962C8B-B14F-4D97-AF65-F5344CB8AC3E}">
        <p14:creationId xmlns:p14="http://schemas.microsoft.com/office/powerpoint/2010/main" val="1085245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8" name="Imagem 7"/>
          <p:cNvPicPr>
            <a:picLocks noChangeAspect="1"/>
          </p:cNvPicPr>
          <p:nvPr/>
        </p:nvPicPr>
        <p:blipFill>
          <a:blip r:embed="rId4"/>
          <a:stretch>
            <a:fillRect/>
          </a:stretch>
        </p:blipFill>
        <p:spPr>
          <a:xfrm>
            <a:off x="295370" y="1650447"/>
            <a:ext cx="5204504" cy="4240428"/>
          </a:xfrm>
          <a:prstGeom prst="rect">
            <a:avLst/>
          </a:prstGeom>
        </p:spPr>
      </p:pic>
      <p:pic>
        <p:nvPicPr>
          <p:cNvPr id="9" name="Imagem 8"/>
          <p:cNvPicPr>
            <a:picLocks noChangeAspect="1"/>
          </p:cNvPicPr>
          <p:nvPr/>
        </p:nvPicPr>
        <p:blipFill>
          <a:blip r:embed="rId5"/>
          <a:stretch>
            <a:fillRect/>
          </a:stretch>
        </p:blipFill>
        <p:spPr>
          <a:xfrm>
            <a:off x="5566288" y="1924255"/>
            <a:ext cx="6270058" cy="3035648"/>
          </a:xfrm>
          <a:prstGeom prst="rect">
            <a:avLst/>
          </a:prstGeom>
        </p:spPr>
      </p:pic>
    </p:spTree>
    <p:extLst>
      <p:ext uri="{BB962C8B-B14F-4D97-AF65-F5344CB8AC3E}">
        <p14:creationId xmlns:p14="http://schemas.microsoft.com/office/powerpoint/2010/main" val="143082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726007539"/>
              </p:ext>
            </p:extLst>
          </p:nvPr>
        </p:nvGraphicFramePr>
        <p:xfrm>
          <a:off x="4803230" y="655153"/>
          <a:ext cx="6873763" cy="4980149"/>
        </p:xfrm>
        <a:graphic>
          <a:graphicData uri="http://schemas.openxmlformats.org/drawingml/2006/table">
            <a:tbl>
              <a:tblPr firstRow="1" bandRow="1">
                <a:tableStyleId>{5C22544A-7EE6-4342-B048-85BDC9FD1C3A}</a:tableStyleId>
              </a:tblPr>
              <a:tblGrid>
                <a:gridCol w="1223360">
                  <a:extLst>
                    <a:ext uri="{9D8B030D-6E8A-4147-A177-3AD203B41FA5}">
                      <a16:colId xmlns:a16="http://schemas.microsoft.com/office/drawing/2014/main" val="658283837"/>
                    </a:ext>
                  </a:extLst>
                </a:gridCol>
                <a:gridCol w="1550669">
                  <a:extLst>
                    <a:ext uri="{9D8B030D-6E8A-4147-A177-3AD203B41FA5}">
                      <a16:colId xmlns:a16="http://schemas.microsoft.com/office/drawing/2014/main" val="2302018751"/>
                    </a:ext>
                  </a:extLst>
                </a:gridCol>
                <a:gridCol w="4099734">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RF001</a:t>
                      </a:r>
                    </a:p>
                  </a:txBody>
                  <a:tcPr anchor="ctr"/>
                </a:tc>
                <a:tc>
                  <a:txBody>
                    <a:bodyPr/>
                    <a:lstStyle/>
                    <a:p>
                      <a:r>
                        <a:rPr lang="pt-BR" sz="1200" b="0" i="0" kern="1200" dirty="0">
                          <a:solidFill>
                            <a:schemeClr val="dk1"/>
                          </a:solidFill>
                          <a:effectLst/>
                          <a:latin typeface="Bahnschrift SemiBold" panose="020B0502040204020203" pitchFamily="34" charset="0"/>
                          <a:ea typeface="+mn-ea"/>
                          <a:cs typeface="+mn-cs"/>
                        </a:rPr>
                        <a:t>Conexão com Perfis Musicais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sistema deve permitir a integração com perfis de música, como Spotify e Youtube Music, possibilitando aos usuários consultar playlists e artistas ouvidos nesses perfis diretamente na plataforma.</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RF002</a:t>
                      </a:r>
                      <a:endParaRPr lang="pt-BR" sz="1400" dirty="0">
                        <a:latin typeface="Bahnschrift SemiBold" panose="020B0502040204020203" pitchFamily="34" charset="0"/>
                      </a:endParaRPr>
                    </a:p>
                  </a:txBody>
                  <a:tcPr anchor="ctr"/>
                </a:tc>
                <a:tc>
                  <a:txBody>
                    <a:bodyPr/>
                    <a:lstStyle/>
                    <a:p>
                      <a:r>
                        <a:rPr lang="pt-BR" sz="1200" dirty="0">
                          <a:latin typeface="Bahnschrift SemiBold" panose="020B0502040204020203" pitchFamily="34" charset="0"/>
                        </a:rPr>
                        <a:t>Recomendações</a:t>
                      </a:r>
                    </a:p>
                  </a:txBody>
                  <a:tcPr anchor="ctr"/>
                </a:tc>
                <a:tc>
                  <a:txBody>
                    <a:bodyPr/>
                    <a:lstStyle/>
                    <a:p>
                      <a:r>
                        <a:rPr lang="pt-BR" sz="1200" dirty="0">
                          <a:latin typeface="Corbel" panose="020B0503020204020204" pitchFamily="34" charset="0"/>
                        </a:rPr>
                        <a:t>O sistema realizará uma análise do histórico de buscas de discos e CDs do usuário. Com base nessas informações e nos artistas presentes no perfil de músicas, serão sugeridos discos e CDs que possam interessar ao usuário, oferecendo uma experiência personalizada.</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RF003</a:t>
                      </a:r>
                    </a:p>
                  </a:txBody>
                  <a:tcPr anchor="ctr"/>
                </a:tc>
                <a:tc>
                  <a:txBody>
                    <a:bodyPr/>
                    <a:lstStyle/>
                    <a:p>
                      <a:r>
                        <a:rPr lang="pt-BR" sz="1200" dirty="0">
                          <a:latin typeface="Bahnschrift SemiBold" panose="020B0502040204020203" pitchFamily="34" charset="0"/>
                        </a:rPr>
                        <a:t>Geração de Discos Personalizados</a:t>
                      </a:r>
                    </a:p>
                  </a:txBody>
                  <a:tcPr anchor="ctr"/>
                </a:tc>
                <a:tc>
                  <a:txBody>
                    <a:bodyPr/>
                    <a:lstStyle/>
                    <a:p>
                      <a:r>
                        <a:rPr lang="pt-BR" sz="1200" dirty="0">
                          <a:latin typeface="Corbel" panose="020B0503020204020204" pitchFamily="34" charset="0"/>
                        </a:rPr>
                        <a:t>Com base nas buscas, itens no carrinho e perfil de música do usuário, o sistema criará discos personalizados recomendados. Esses discos podem ser sugeridos para compra.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RF004</a:t>
                      </a:r>
                    </a:p>
                  </a:txBody>
                  <a:tcPr anchor="ctr"/>
                </a:tc>
                <a:tc>
                  <a:txBody>
                    <a:bodyPr/>
                    <a:lstStyle/>
                    <a:p>
                      <a:r>
                        <a:rPr lang="pt-BR" sz="1200" dirty="0">
                          <a:latin typeface="Bahnschrift SemiBold" panose="020B0502040204020203" pitchFamily="34" charset="0"/>
                        </a:rPr>
                        <a:t>Busca por Som</a:t>
                      </a:r>
                    </a:p>
                  </a:txBody>
                  <a:tcPr anchor="ctr"/>
                </a:tc>
                <a:tc>
                  <a:txBody>
                    <a:bodyPr/>
                    <a:lstStyle/>
                    <a:p>
                      <a:r>
                        <a:rPr lang="pt-BR" sz="1200" dirty="0">
                          <a:latin typeface="Corbel" panose="020B0503020204020204" pitchFamily="34" charset="0"/>
                        </a:rPr>
                        <a:t>Os usuários podem realizar buscas de músicas, CDs ou artistas utilizando pesquisa por áudio. O sistema analisará o áudio ao redor para fornecer resultados com base no que foi ouvido.</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RF005</a:t>
                      </a:r>
                    </a:p>
                  </a:txBody>
                  <a:tcPr anchor="ctr"/>
                </a:tc>
                <a:tc>
                  <a:txBody>
                    <a:bodyPr/>
                    <a:lstStyle/>
                    <a:p>
                      <a:r>
                        <a:rPr lang="pt-BR" sz="1200" dirty="0">
                          <a:latin typeface="Bahnschrift SemiBold" panose="020B0502040204020203" pitchFamily="34" charset="0"/>
                        </a:rPr>
                        <a:t>Assistente de Compras</a:t>
                      </a:r>
                    </a:p>
                  </a:txBody>
                  <a:tcPr anchor="ctr"/>
                </a:tc>
                <a:tc>
                  <a:txBody>
                    <a:bodyPr/>
                    <a:lstStyle/>
                    <a:p>
                      <a:r>
                        <a:rPr lang="pt-BR" sz="1200" dirty="0">
                          <a:latin typeface="Corbel" panose="020B0503020204020204" pitchFamily="34" charset="0"/>
                        </a:rPr>
                        <a:t>O sistema pode organizar um calendário de compras personalizado para o usuário, considerando informações como "Melhor dia para comprar", "Orçamento mínimo e máximo" e "Período para aquisição". Com base nessas informações, o sistema gerará um calendário de compras com prioridade para produtos em promoção, otimizando a experiência de compra do usuário.</a:t>
                      </a:r>
                    </a:p>
                  </a:txBody>
                  <a:tcPr anchor="ctr"/>
                </a:tc>
                <a:extLst>
                  <a:ext uri="{0D108BD9-81ED-4DB2-BD59-A6C34878D82A}">
                    <a16:rowId xmlns:a16="http://schemas.microsoft.com/office/drawing/2014/main" val="1604997551"/>
                  </a:ext>
                </a:extLst>
              </a:tr>
            </a:tbl>
          </a:graphicData>
        </a:graphic>
      </p:graphicFrame>
      <p:sp>
        <p:nvSpPr>
          <p:cNvPr id="3" name="CaixaDeTexto 2"/>
          <p:cNvSpPr txBox="1"/>
          <p:nvPr/>
        </p:nvSpPr>
        <p:spPr>
          <a:xfrm>
            <a:off x="780047" y="4324923"/>
            <a:ext cx="3073277"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Funcionais: Grupo IA</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a:latin typeface="Bahnschrift SemiBold" panose="020B0502040204020203" pitchFamily="34" charset="0"/>
              </a:rPr>
              <a:t>IA – Sugestão de busca</a:t>
            </a:r>
            <a:endParaRPr lang="pt-BR" dirty="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online.</a:t>
            </a:r>
            <a:endParaRPr lang="pt-BR" dirty="0">
              <a:latin typeface="Corbel" panose="020B0503020204020204" pitchFamily="34" charset="0"/>
            </a:endParaRPr>
          </a:p>
        </p:txBody>
      </p:sp>
    </p:spTree>
    <p:extLst>
      <p:ext uri="{BB962C8B-B14F-4D97-AF65-F5344CB8AC3E}">
        <p14:creationId xmlns:p14="http://schemas.microsoft.com/office/powerpoint/2010/main" val="2069182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8" name="Imagem 7"/>
          <p:cNvPicPr>
            <a:picLocks noChangeAspect="1"/>
          </p:cNvPicPr>
          <p:nvPr/>
        </p:nvPicPr>
        <p:blipFill>
          <a:blip r:embed="rId4"/>
          <a:stretch>
            <a:fillRect/>
          </a:stretch>
        </p:blipFill>
        <p:spPr>
          <a:xfrm>
            <a:off x="485493" y="1633737"/>
            <a:ext cx="5472018" cy="4458388"/>
          </a:xfrm>
          <a:prstGeom prst="rect">
            <a:avLst/>
          </a:prstGeom>
        </p:spPr>
      </p:pic>
      <p:pic>
        <p:nvPicPr>
          <p:cNvPr id="9" name="Imagem 8"/>
          <p:cNvPicPr>
            <a:picLocks noChangeAspect="1"/>
          </p:cNvPicPr>
          <p:nvPr/>
        </p:nvPicPr>
        <p:blipFill>
          <a:blip r:embed="rId5"/>
          <a:stretch>
            <a:fillRect/>
          </a:stretch>
        </p:blipFill>
        <p:spPr>
          <a:xfrm>
            <a:off x="6286123" y="1633737"/>
            <a:ext cx="5436213" cy="2631942"/>
          </a:xfrm>
          <a:prstGeom prst="rect">
            <a:avLst/>
          </a:prstGeom>
        </p:spPr>
      </p:pic>
      <p:pic>
        <p:nvPicPr>
          <p:cNvPr id="2" name="Imagem 1"/>
          <p:cNvPicPr>
            <a:picLocks noChangeAspect="1"/>
          </p:cNvPicPr>
          <p:nvPr/>
        </p:nvPicPr>
        <p:blipFill>
          <a:blip r:embed="rId6"/>
          <a:stretch>
            <a:fillRect/>
          </a:stretch>
        </p:blipFill>
        <p:spPr>
          <a:xfrm>
            <a:off x="6322336" y="4497989"/>
            <a:ext cx="5400000" cy="1681204"/>
          </a:xfrm>
          <a:prstGeom prst="rect">
            <a:avLst/>
          </a:prstGeom>
        </p:spPr>
      </p:pic>
    </p:spTree>
    <p:extLst>
      <p:ext uri="{BB962C8B-B14F-4D97-AF65-F5344CB8AC3E}">
        <p14:creationId xmlns:p14="http://schemas.microsoft.com/office/powerpoint/2010/main" val="2743896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117025"/>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7" name="Imagem 6"/>
          <p:cNvPicPr>
            <a:picLocks noChangeAspect="1"/>
          </p:cNvPicPr>
          <p:nvPr/>
        </p:nvPicPr>
        <p:blipFill>
          <a:blip r:embed="rId4"/>
          <a:stretch>
            <a:fillRect/>
          </a:stretch>
        </p:blipFill>
        <p:spPr>
          <a:xfrm>
            <a:off x="295370" y="1543202"/>
            <a:ext cx="5879093" cy="2500305"/>
          </a:xfrm>
          <a:prstGeom prst="rect">
            <a:avLst/>
          </a:prstGeom>
        </p:spPr>
      </p:pic>
      <p:pic>
        <p:nvPicPr>
          <p:cNvPr id="9" name="Imagem 8"/>
          <p:cNvPicPr>
            <a:picLocks noChangeAspect="1"/>
          </p:cNvPicPr>
          <p:nvPr/>
        </p:nvPicPr>
        <p:blipFill>
          <a:blip r:embed="rId5"/>
          <a:stretch>
            <a:fillRect/>
          </a:stretch>
        </p:blipFill>
        <p:spPr>
          <a:xfrm>
            <a:off x="6502805" y="1047550"/>
            <a:ext cx="5297964" cy="4791935"/>
          </a:xfrm>
          <a:prstGeom prst="rect">
            <a:avLst/>
          </a:prstGeom>
        </p:spPr>
      </p:pic>
    </p:spTree>
    <p:extLst>
      <p:ext uri="{BB962C8B-B14F-4D97-AF65-F5344CB8AC3E}">
        <p14:creationId xmlns:p14="http://schemas.microsoft.com/office/powerpoint/2010/main" val="337490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pic>
        <p:nvPicPr>
          <p:cNvPr id="2" name="Imagem 1"/>
          <p:cNvPicPr>
            <a:picLocks noChangeAspect="1"/>
          </p:cNvPicPr>
          <p:nvPr/>
        </p:nvPicPr>
        <p:blipFill>
          <a:blip r:embed="rId4"/>
          <a:stretch>
            <a:fillRect/>
          </a:stretch>
        </p:blipFill>
        <p:spPr>
          <a:xfrm>
            <a:off x="334748" y="1461050"/>
            <a:ext cx="5641433" cy="3002308"/>
          </a:xfrm>
          <a:prstGeom prst="rect">
            <a:avLst/>
          </a:prstGeom>
        </p:spPr>
      </p:pic>
      <p:pic>
        <p:nvPicPr>
          <p:cNvPr id="7" name="Imagem 6">
            <a:extLst>
              <a:ext uri="{FF2B5EF4-FFF2-40B4-BE49-F238E27FC236}">
                <a16:creationId xmlns:a16="http://schemas.microsoft.com/office/drawing/2014/main" id="{5C58B4D9-56E1-5B52-2608-D395435CC8F7}"/>
              </a:ext>
            </a:extLst>
          </p:cNvPr>
          <p:cNvPicPr>
            <a:picLocks noChangeAspect="1"/>
          </p:cNvPicPr>
          <p:nvPr/>
        </p:nvPicPr>
        <p:blipFill>
          <a:blip r:embed="rId5"/>
          <a:stretch>
            <a:fillRect/>
          </a:stretch>
        </p:blipFill>
        <p:spPr>
          <a:xfrm>
            <a:off x="5909782" y="1169959"/>
            <a:ext cx="5744517" cy="3881875"/>
          </a:xfrm>
          <a:prstGeom prst="rect">
            <a:avLst/>
          </a:prstGeom>
        </p:spPr>
      </p:pic>
    </p:spTree>
    <p:extLst>
      <p:ext uri="{BB962C8B-B14F-4D97-AF65-F5344CB8AC3E}">
        <p14:creationId xmlns:p14="http://schemas.microsoft.com/office/powerpoint/2010/main" val="4135313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pic>
        <p:nvPicPr>
          <p:cNvPr id="8" name="Imagem 7">
            <a:extLst>
              <a:ext uri="{FF2B5EF4-FFF2-40B4-BE49-F238E27FC236}">
                <a16:creationId xmlns:a16="http://schemas.microsoft.com/office/drawing/2014/main" id="{FD2DF97E-25E5-F7F1-5932-4388B2903CD0}"/>
              </a:ext>
            </a:extLst>
          </p:cNvPr>
          <p:cNvPicPr>
            <a:picLocks noChangeAspect="1"/>
          </p:cNvPicPr>
          <p:nvPr/>
        </p:nvPicPr>
        <p:blipFill>
          <a:blip r:embed="rId4"/>
          <a:stretch>
            <a:fillRect/>
          </a:stretch>
        </p:blipFill>
        <p:spPr>
          <a:xfrm>
            <a:off x="397179" y="1483391"/>
            <a:ext cx="5424199" cy="2782040"/>
          </a:xfrm>
          <a:prstGeom prst="rect">
            <a:avLst/>
          </a:prstGeom>
        </p:spPr>
      </p:pic>
      <p:pic>
        <p:nvPicPr>
          <p:cNvPr id="7" name="Imagem 6"/>
          <p:cNvPicPr>
            <a:picLocks noChangeAspect="1"/>
          </p:cNvPicPr>
          <p:nvPr/>
        </p:nvPicPr>
        <p:blipFill>
          <a:blip r:embed="rId5"/>
          <a:stretch>
            <a:fillRect/>
          </a:stretch>
        </p:blipFill>
        <p:spPr>
          <a:xfrm>
            <a:off x="5821378" y="1196181"/>
            <a:ext cx="5741159" cy="3292481"/>
          </a:xfrm>
          <a:prstGeom prst="rect">
            <a:avLst/>
          </a:prstGeom>
        </p:spPr>
      </p:pic>
    </p:spTree>
    <p:extLst>
      <p:ext uri="{BB962C8B-B14F-4D97-AF65-F5344CB8AC3E}">
        <p14:creationId xmlns:p14="http://schemas.microsoft.com/office/powerpoint/2010/main" val="213112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pic>
        <p:nvPicPr>
          <p:cNvPr id="8" name="Imagem 7">
            <a:extLst>
              <a:ext uri="{FF2B5EF4-FFF2-40B4-BE49-F238E27FC236}">
                <a16:creationId xmlns:a16="http://schemas.microsoft.com/office/drawing/2014/main" id="{DD5E55BE-B76F-0375-7ED3-E7C3CA9E39DA}"/>
              </a:ext>
            </a:extLst>
          </p:cNvPr>
          <p:cNvPicPr>
            <a:picLocks noChangeAspect="1"/>
          </p:cNvPicPr>
          <p:nvPr/>
        </p:nvPicPr>
        <p:blipFill>
          <a:blip r:embed="rId4"/>
          <a:stretch>
            <a:fillRect/>
          </a:stretch>
        </p:blipFill>
        <p:spPr>
          <a:xfrm>
            <a:off x="487230" y="1557213"/>
            <a:ext cx="5436062" cy="4599143"/>
          </a:xfrm>
          <a:prstGeom prst="rect">
            <a:avLst/>
          </a:prstGeom>
        </p:spPr>
      </p:pic>
      <p:pic>
        <p:nvPicPr>
          <p:cNvPr id="2" name="Imagem 1">
            <a:extLst>
              <a:ext uri="{FF2B5EF4-FFF2-40B4-BE49-F238E27FC236}">
                <a16:creationId xmlns:a16="http://schemas.microsoft.com/office/drawing/2014/main" id="{D27A5B40-D6DB-E47F-23AF-3EE58DAF495F}"/>
              </a:ext>
            </a:extLst>
          </p:cNvPr>
          <p:cNvPicPr>
            <a:picLocks noChangeAspect="1"/>
          </p:cNvPicPr>
          <p:nvPr/>
        </p:nvPicPr>
        <p:blipFill>
          <a:blip r:embed="rId5"/>
          <a:stretch>
            <a:fillRect/>
          </a:stretch>
        </p:blipFill>
        <p:spPr>
          <a:xfrm>
            <a:off x="5974676" y="1557213"/>
            <a:ext cx="5931193" cy="2277983"/>
          </a:xfrm>
          <a:prstGeom prst="rect">
            <a:avLst/>
          </a:prstGeom>
        </p:spPr>
      </p:pic>
    </p:spTree>
    <p:extLst>
      <p:ext uri="{BB962C8B-B14F-4D97-AF65-F5344CB8AC3E}">
        <p14:creationId xmlns:p14="http://schemas.microsoft.com/office/powerpoint/2010/main" val="1148972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8382"/>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2E74893B-EE99-1066-14DC-42DF47FF5864}"/>
              </a:ext>
            </a:extLst>
          </p:cNvPr>
          <p:cNvGrpSpPr/>
          <p:nvPr/>
        </p:nvGrpSpPr>
        <p:grpSpPr>
          <a:xfrm>
            <a:off x="1557784" y="932951"/>
            <a:ext cx="9076432" cy="5118967"/>
            <a:chOff x="1326000" y="774092"/>
            <a:chExt cx="9540000" cy="5500800"/>
          </a:xfrm>
        </p:grpSpPr>
        <p:sp>
          <p:nvSpPr>
            <p:cNvPr id="3" name="Retângulo: Cantos Arredondados 2">
              <a:extLst>
                <a:ext uri="{FF2B5EF4-FFF2-40B4-BE49-F238E27FC236}">
                  <a16:creationId xmlns:a16="http://schemas.microsoft.com/office/drawing/2014/main" id="{B6A784C2-F254-CC7D-EA99-B2452F1BFE21}"/>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7" name="Imagem 6">
              <a:extLst>
                <a:ext uri="{FF2B5EF4-FFF2-40B4-BE49-F238E27FC236}">
                  <a16:creationId xmlns:a16="http://schemas.microsoft.com/office/drawing/2014/main" id="{62C2469D-0D1D-AD99-BDC0-45B0947B30A9}"/>
                </a:ext>
              </a:extLst>
            </p:cNvPr>
            <p:cNvPicPr>
              <a:picLocks noChangeAspect="1"/>
            </p:cNvPicPr>
            <p:nvPr/>
          </p:nvPicPr>
          <p:blipFill>
            <a:blip r:embed="rId3">
              <a:extLst>
                <a:ext uri="{28A0092B-C50C-407E-A947-70E740481C1C}">
                  <a14:useLocalDpi xmlns:a14="http://schemas.microsoft.com/office/drawing/2010/main" val="0"/>
                </a:ext>
              </a:extLst>
            </a:blip>
            <a:srcRect l="253" r="253"/>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8" name="Elipse 7">
              <a:extLst>
                <a:ext uri="{FF2B5EF4-FFF2-40B4-BE49-F238E27FC236}">
                  <a16:creationId xmlns:a16="http://schemas.microsoft.com/office/drawing/2014/main" id="{75FDABAC-D926-5D7F-0BAC-433380D16127}"/>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9" name="Elipse 8">
              <a:extLst>
                <a:ext uri="{FF2B5EF4-FFF2-40B4-BE49-F238E27FC236}">
                  <a16:creationId xmlns:a16="http://schemas.microsoft.com/office/drawing/2014/main" id="{3F47D3F8-8671-86B5-6F11-0268BAF1BEC2}"/>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0" name="Elipse 9">
              <a:extLst>
                <a:ext uri="{FF2B5EF4-FFF2-40B4-BE49-F238E27FC236}">
                  <a16:creationId xmlns:a16="http://schemas.microsoft.com/office/drawing/2014/main" id="{159AFD57-A188-884B-5073-37804CBFFC7C}"/>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2724433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dirty="0">
                <a:solidFill>
                  <a:schemeClr val="bg1"/>
                </a:solidFill>
                <a:latin typeface="Corbel" panose="020B0503020204020204" pitchFamily="34" charset="0"/>
              </a:rPr>
              <a:t>Caso de uso de análise.</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7</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1994457"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04 de Junho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99958134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66298"/>
            <a:ext cx="7262066" cy="800219"/>
          </a:xfrm>
          <a:prstGeom prst="rect">
            <a:avLst/>
          </a:prstGeom>
          <a:noFill/>
        </p:spPr>
        <p:txBody>
          <a:bodyPr wrap="square" rtlCol="0">
            <a:spAutoFit/>
          </a:bodyPr>
          <a:lstStyle/>
          <a:p>
            <a:pPr algn="ctr"/>
            <a:r>
              <a:rPr lang="pt-BR" b="1" dirty="0"/>
              <a:t>Análise</a:t>
            </a:r>
            <a:endParaRPr lang="pt-BR" sz="2000" dirty="0">
              <a:latin typeface="Bahnschrift SemiBold" panose="020B0502040204020203" pitchFamily="34" charset="0"/>
            </a:endParaRPr>
          </a:p>
          <a:p>
            <a:pPr algn="ctr"/>
            <a:r>
              <a:rPr lang="pt-BR" sz="1400" dirty="0"/>
              <a:t>Apresentação das telas contendo os gráficos de análise de venda, gráfico geral e gráfico por categoria, sendo possível consulta por período.</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7" name="Agrupar 6">
            <a:extLst>
              <a:ext uri="{FF2B5EF4-FFF2-40B4-BE49-F238E27FC236}">
                <a16:creationId xmlns:a16="http://schemas.microsoft.com/office/drawing/2014/main" id="{518B9290-5EF6-C4E0-9711-1864D5F96161}"/>
              </a:ext>
            </a:extLst>
          </p:cNvPr>
          <p:cNvGrpSpPr/>
          <p:nvPr/>
        </p:nvGrpSpPr>
        <p:grpSpPr>
          <a:xfrm>
            <a:off x="1557784" y="1044049"/>
            <a:ext cx="9076432" cy="5118967"/>
            <a:chOff x="1326000" y="774092"/>
            <a:chExt cx="9540000" cy="5500800"/>
          </a:xfrm>
        </p:grpSpPr>
        <p:sp>
          <p:nvSpPr>
            <p:cNvPr id="9" name="Retângulo: Cantos Arredondados 8">
              <a:extLst>
                <a:ext uri="{FF2B5EF4-FFF2-40B4-BE49-F238E27FC236}">
                  <a16:creationId xmlns:a16="http://schemas.microsoft.com/office/drawing/2014/main" id="{025D6E00-1B80-B6A1-547E-60909138948B}"/>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0" name="Imagem 9">
              <a:extLst>
                <a:ext uri="{FF2B5EF4-FFF2-40B4-BE49-F238E27FC236}">
                  <a16:creationId xmlns:a16="http://schemas.microsoft.com/office/drawing/2014/main" id="{7B0FA693-191A-2E39-7612-F370D07F61B7}"/>
                </a:ext>
              </a:extLst>
            </p:cNvPr>
            <p:cNvPicPr>
              <a:picLocks noChangeAspect="1"/>
            </p:cNvPicPr>
            <p:nvPr/>
          </p:nvPicPr>
          <p:blipFill rotWithShape="1">
            <a:blip r:embed="rId3">
              <a:extLst>
                <a:ext uri="{28A0092B-C50C-407E-A947-70E740481C1C}">
                  <a14:useLocalDpi xmlns:a14="http://schemas.microsoft.com/office/drawing/2010/main" val="0"/>
                </a:ext>
              </a:extLst>
            </a:blip>
            <a:srcRect t="1402" b="5154"/>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1" name="Elipse 10">
              <a:extLst>
                <a:ext uri="{FF2B5EF4-FFF2-40B4-BE49-F238E27FC236}">
                  <a16:creationId xmlns:a16="http://schemas.microsoft.com/office/drawing/2014/main" id="{3167A2B7-015D-D0F9-2BD1-3EEEC1EDD799}"/>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2" name="Elipse 11">
              <a:extLst>
                <a:ext uri="{FF2B5EF4-FFF2-40B4-BE49-F238E27FC236}">
                  <a16:creationId xmlns:a16="http://schemas.microsoft.com/office/drawing/2014/main" id="{F8C3C60A-9A5E-A400-70EC-DAE67AC51F98}"/>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3" name="Elipse 12">
              <a:extLst>
                <a:ext uri="{FF2B5EF4-FFF2-40B4-BE49-F238E27FC236}">
                  <a16:creationId xmlns:a16="http://schemas.microsoft.com/office/drawing/2014/main" id="{62B5196B-618C-8B8B-693B-48DE9A2A490F}"/>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894390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66298"/>
            <a:ext cx="7262066" cy="800219"/>
          </a:xfrm>
          <a:prstGeom prst="rect">
            <a:avLst/>
          </a:prstGeom>
          <a:noFill/>
        </p:spPr>
        <p:txBody>
          <a:bodyPr wrap="square" rtlCol="0">
            <a:spAutoFit/>
          </a:bodyPr>
          <a:lstStyle/>
          <a:p>
            <a:pPr algn="ctr"/>
            <a:r>
              <a:rPr lang="pt-BR" b="1" dirty="0"/>
              <a:t>Análise</a:t>
            </a:r>
            <a:endParaRPr lang="pt-BR" sz="2000" dirty="0">
              <a:latin typeface="Bahnschrift SemiBold" panose="020B0502040204020203" pitchFamily="34" charset="0"/>
            </a:endParaRPr>
          </a:p>
          <a:p>
            <a:pPr algn="ctr"/>
            <a:r>
              <a:rPr lang="pt-BR" sz="1400" dirty="0"/>
              <a:t>Apresentação das telas contendo os gráficos de análise de venda, gráfico geral e gráfico por categoria, sendo possível consulta por período.</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7" name="Agrupar 6">
            <a:extLst>
              <a:ext uri="{FF2B5EF4-FFF2-40B4-BE49-F238E27FC236}">
                <a16:creationId xmlns:a16="http://schemas.microsoft.com/office/drawing/2014/main" id="{518B9290-5EF6-C4E0-9711-1864D5F96161}"/>
              </a:ext>
            </a:extLst>
          </p:cNvPr>
          <p:cNvGrpSpPr/>
          <p:nvPr/>
        </p:nvGrpSpPr>
        <p:grpSpPr>
          <a:xfrm>
            <a:off x="1557784" y="1044049"/>
            <a:ext cx="9076432" cy="5118967"/>
            <a:chOff x="1326000" y="774092"/>
            <a:chExt cx="9540000" cy="5500800"/>
          </a:xfrm>
        </p:grpSpPr>
        <p:sp>
          <p:nvSpPr>
            <p:cNvPr id="9" name="Retângulo: Cantos Arredondados 8">
              <a:extLst>
                <a:ext uri="{FF2B5EF4-FFF2-40B4-BE49-F238E27FC236}">
                  <a16:creationId xmlns:a16="http://schemas.microsoft.com/office/drawing/2014/main" id="{025D6E00-1B80-B6A1-547E-60909138948B}"/>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0" name="Imagem 9">
              <a:extLst>
                <a:ext uri="{FF2B5EF4-FFF2-40B4-BE49-F238E27FC236}">
                  <a16:creationId xmlns:a16="http://schemas.microsoft.com/office/drawing/2014/main" id="{7B0FA693-191A-2E39-7612-F370D07F61B7}"/>
                </a:ext>
              </a:extLst>
            </p:cNvPr>
            <p:cNvPicPr>
              <a:picLocks noChangeAspect="1"/>
            </p:cNvPicPr>
            <p:nvPr/>
          </p:nvPicPr>
          <p:blipFill rotWithShape="1">
            <a:blip r:embed="rId3">
              <a:extLst>
                <a:ext uri="{28A0092B-C50C-407E-A947-70E740481C1C}">
                  <a14:useLocalDpi xmlns:a14="http://schemas.microsoft.com/office/drawing/2010/main" val="0"/>
                </a:ext>
              </a:extLst>
            </a:blip>
            <a:srcRect t="1495" b="6846"/>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1" name="Elipse 10">
              <a:extLst>
                <a:ext uri="{FF2B5EF4-FFF2-40B4-BE49-F238E27FC236}">
                  <a16:creationId xmlns:a16="http://schemas.microsoft.com/office/drawing/2014/main" id="{3167A2B7-015D-D0F9-2BD1-3EEEC1EDD799}"/>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2" name="Elipse 11">
              <a:extLst>
                <a:ext uri="{FF2B5EF4-FFF2-40B4-BE49-F238E27FC236}">
                  <a16:creationId xmlns:a16="http://schemas.microsoft.com/office/drawing/2014/main" id="{F8C3C60A-9A5E-A400-70EC-DAE67AC51F98}"/>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3" name="Elipse 12">
              <a:extLst>
                <a:ext uri="{FF2B5EF4-FFF2-40B4-BE49-F238E27FC236}">
                  <a16:creationId xmlns:a16="http://schemas.microsoft.com/office/drawing/2014/main" id="{62B5196B-618C-8B8B-693B-48DE9A2A490F}"/>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1256240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66298"/>
            <a:ext cx="7262066" cy="800219"/>
          </a:xfrm>
          <a:prstGeom prst="rect">
            <a:avLst/>
          </a:prstGeom>
          <a:noFill/>
        </p:spPr>
        <p:txBody>
          <a:bodyPr wrap="square" rtlCol="0">
            <a:spAutoFit/>
          </a:bodyPr>
          <a:lstStyle/>
          <a:p>
            <a:pPr algn="ctr"/>
            <a:r>
              <a:rPr lang="pt-BR" b="1" dirty="0"/>
              <a:t>Análise</a:t>
            </a:r>
            <a:endParaRPr lang="pt-BR" sz="2000" dirty="0">
              <a:latin typeface="Bahnschrift SemiBold" panose="020B0502040204020203" pitchFamily="34" charset="0"/>
            </a:endParaRPr>
          </a:p>
          <a:p>
            <a:pPr algn="ctr"/>
            <a:r>
              <a:rPr lang="pt-BR" sz="1400" dirty="0"/>
              <a:t>Apresentação das telas contendo os gráficos de análise de venda, gráfico geral e gráfico por categoria, sendo possível consulta por período.</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7" name="Agrupar 6">
            <a:extLst>
              <a:ext uri="{FF2B5EF4-FFF2-40B4-BE49-F238E27FC236}">
                <a16:creationId xmlns:a16="http://schemas.microsoft.com/office/drawing/2014/main" id="{518B9290-5EF6-C4E0-9711-1864D5F96161}"/>
              </a:ext>
            </a:extLst>
          </p:cNvPr>
          <p:cNvGrpSpPr/>
          <p:nvPr/>
        </p:nvGrpSpPr>
        <p:grpSpPr>
          <a:xfrm>
            <a:off x="1557784" y="1044050"/>
            <a:ext cx="9076432" cy="4741454"/>
            <a:chOff x="1326000" y="774092"/>
            <a:chExt cx="9540000" cy="5500800"/>
          </a:xfrm>
        </p:grpSpPr>
        <p:sp>
          <p:nvSpPr>
            <p:cNvPr id="9" name="Retângulo: Cantos Arredondados 8">
              <a:extLst>
                <a:ext uri="{FF2B5EF4-FFF2-40B4-BE49-F238E27FC236}">
                  <a16:creationId xmlns:a16="http://schemas.microsoft.com/office/drawing/2014/main" id="{025D6E00-1B80-B6A1-547E-60909138948B}"/>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0" name="Imagem 9">
              <a:extLst>
                <a:ext uri="{FF2B5EF4-FFF2-40B4-BE49-F238E27FC236}">
                  <a16:creationId xmlns:a16="http://schemas.microsoft.com/office/drawing/2014/main" id="{7B0FA693-191A-2E39-7612-F370D07F61B7}"/>
                </a:ext>
              </a:extLst>
            </p:cNvPr>
            <p:cNvPicPr>
              <a:picLocks noChangeAspect="1"/>
            </p:cNvPicPr>
            <p:nvPr/>
          </p:nvPicPr>
          <p:blipFill rotWithShape="1">
            <a:blip r:embed="rId3">
              <a:extLst>
                <a:ext uri="{28A0092B-C50C-407E-A947-70E740481C1C}">
                  <a14:useLocalDpi xmlns:a14="http://schemas.microsoft.com/office/drawing/2010/main" val="0"/>
                </a:ext>
              </a:extLst>
            </a:blip>
            <a:srcRect l="328" t="1592" r="328" b="792"/>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1" name="Elipse 10">
              <a:extLst>
                <a:ext uri="{FF2B5EF4-FFF2-40B4-BE49-F238E27FC236}">
                  <a16:creationId xmlns:a16="http://schemas.microsoft.com/office/drawing/2014/main" id="{3167A2B7-015D-D0F9-2BD1-3EEEC1EDD799}"/>
                </a:ext>
              </a:extLst>
            </p:cNvPr>
            <p:cNvSpPr/>
            <p:nvPr/>
          </p:nvSpPr>
          <p:spPr>
            <a:xfrm>
              <a:off x="1444825" y="857820"/>
              <a:ext cx="98381"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2" name="Elipse 11">
              <a:extLst>
                <a:ext uri="{FF2B5EF4-FFF2-40B4-BE49-F238E27FC236}">
                  <a16:creationId xmlns:a16="http://schemas.microsoft.com/office/drawing/2014/main" id="{F8C3C60A-9A5E-A400-70EC-DAE67AC51F98}"/>
                </a:ext>
              </a:extLst>
            </p:cNvPr>
            <p:cNvSpPr/>
            <p:nvPr/>
          </p:nvSpPr>
          <p:spPr>
            <a:xfrm>
              <a:off x="1597225" y="857820"/>
              <a:ext cx="98381"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3" name="Elipse 12">
              <a:extLst>
                <a:ext uri="{FF2B5EF4-FFF2-40B4-BE49-F238E27FC236}">
                  <a16:creationId xmlns:a16="http://schemas.microsoft.com/office/drawing/2014/main" id="{62B5196B-618C-8B8B-693B-48DE9A2A490F}"/>
                </a:ext>
              </a:extLst>
            </p:cNvPr>
            <p:cNvSpPr/>
            <p:nvPr/>
          </p:nvSpPr>
          <p:spPr>
            <a:xfrm>
              <a:off x="1749625" y="857820"/>
              <a:ext cx="98381"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413844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1924223560"/>
              </p:ext>
            </p:extLst>
          </p:nvPr>
        </p:nvGraphicFramePr>
        <p:xfrm>
          <a:off x="4804593" y="1089040"/>
          <a:ext cx="6872400" cy="351710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0">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RNF001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Conexão única</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usuário só poderá se conectar com apenas um perfil de música por vez ou seja caso ele se conecte com o Spotify ele não poderá se conectar com o YouTube Music, e todas as buscas e referências serão baseadas no perfil de música atual.</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Conteúdo</a:t>
                      </a:r>
                    </a:p>
                  </a:txBody>
                  <a:tcPr anchor="ctr"/>
                </a:tc>
                <a:tc>
                  <a:txBody>
                    <a:bodyPr/>
                    <a:lstStyle/>
                    <a:p>
                      <a:pPr algn="l"/>
                      <a:r>
                        <a:rPr lang="pt-BR" sz="1200" dirty="0">
                          <a:latin typeface="Corbel" panose="020B0503020204020204" pitchFamily="34" charset="0"/>
                        </a:rPr>
                        <a:t>Todo conteúdo sugerido ou regado pela IA deve aparecer com um informativo de conteúdo sugerido automaticamente.</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RNF003</a:t>
                      </a:r>
                    </a:p>
                  </a:txBody>
                  <a:tcPr anchor="ctr"/>
                </a:tc>
                <a:tc>
                  <a:txBody>
                    <a:bodyPr/>
                    <a:lstStyle/>
                    <a:p>
                      <a:pPr algn="l"/>
                      <a:r>
                        <a:rPr lang="pt-BR" sz="1200" dirty="0">
                          <a:latin typeface="Bahnschrift SemiBold" panose="020B0502040204020203" pitchFamily="34" charset="0"/>
                        </a:rPr>
                        <a:t>Segurança</a:t>
                      </a:r>
                    </a:p>
                  </a:txBody>
                  <a:tcPr anchor="ctr"/>
                </a:tc>
                <a:tc>
                  <a:txBody>
                    <a:bodyPr/>
                    <a:lstStyle/>
                    <a:p>
                      <a:pPr algn="l"/>
                      <a:r>
                        <a:rPr lang="pt-BR" sz="1200" dirty="0">
                          <a:latin typeface="Corbel" panose="020B0503020204020204" pitchFamily="34" charset="0"/>
                        </a:rPr>
                        <a:t>Todas as interações, incluindo buscas personalizadas e recomendações, devem ser seguras e protegidas para preservar a privacidade dos usuários.</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RNF004</a:t>
                      </a:r>
                    </a:p>
                  </a:txBody>
                  <a:tcPr anchor="ctr"/>
                </a:tc>
                <a:tc>
                  <a:txBody>
                    <a:bodyPr/>
                    <a:lstStyle/>
                    <a:p>
                      <a:pPr algn="l"/>
                      <a:r>
                        <a:rPr lang="pt-BR" sz="1200" dirty="0">
                          <a:latin typeface="Bahnschrift SemiBold" panose="020B0502040204020203" pitchFamily="34" charset="0"/>
                        </a:rPr>
                        <a:t>Consultas</a:t>
                      </a:r>
                    </a:p>
                  </a:txBody>
                  <a:tcPr anchor="ctr"/>
                </a:tc>
                <a:tc>
                  <a:txBody>
                    <a:bodyPr/>
                    <a:lstStyle/>
                    <a:p>
                      <a:pPr algn="l"/>
                      <a:r>
                        <a:rPr lang="pt-BR" sz="1200" dirty="0">
                          <a:latin typeface="Corbel" panose="020B0503020204020204" pitchFamily="34" charset="0"/>
                        </a:rPr>
                        <a:t>Deve ser capaz de lidar com um grande volume de consultas simultâneas, mantendo o desempenho em níveis aceitáveis.</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RNF005</a:t>
                      </a:r>
                    </a:p>
                  </a:txBody>
                  <a:tcPr anchor="ctr"/>
                </a:tc>
                <a:tc>
                  <a:txBody>
                    <a:bodyPr/>
                    <a:lstStyle/>
                    <a:p>
                      <a:pPr algn="l"/>
                      <a:r>
                        <a:rPr lang="pt-BR" sz="1200" dirty="0">
                          <a:latin typeface="Bahnschrift SemiBold" panose="020B0502040204020203" pitchFamily="34" charset="0"/>
                        </a:rPr>
                        <a:t>Precisão da IA</a:t>
                      </a:r>
                    </a:p>
                  </a:txBody>
                  <a:tcPr anchor="ctr"/>
                </a:tc>
                <a:tc>
                  <a:txBody>
                    <a:bodyPr/>
                    <a:lstStyle/>
                    <a:p>
                      <a:pPr algn="l"/>
                      <a:r>
                        <a:rPr lang="pt-BR" sz="1200" dirty="0">
                          <a:latin typeface="Corbel" panose="020B0503020204020204" pitchFamily="34" charset="0"/>
                        </a:rPr>
                        <a:t>A precisão das sugestões geradas pela IA deve ser constantemente monitorada e aprimorada para garantir resultados relevantes e de alta qualidade.</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8" name="CaixaDeTexto 7"/>
          <p:cNvSpPr txBox="1"/>
          <p:nvPr/>
        </p:nvSpPr>
        <p:spPr>
          <a:xfrm>
            <a:off x="780047" y="4324923"/>
            <a:ext cx="3517310"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Não Funcionais: Grupo IA</a:t>
            </a: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a:latin typeface="Bahnschrift SemiBold" panose="020B0502040204020203" pitchFamily="34" charset="0"/>
              </a:rPr>
              <a:t>IA – Sugestão de busca</a:t>
            </a:r>
            <a:endParaRPr lang="pt-BR" dirty="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online.</a:t>
            </a:r>
            <a:endParaRPr lang="pt-BR" dirty="0">
              <a:latin typeface="Corbel" panose="020B0503020204020204" pitchFamily="34" charset="0"/>
            </a:endParaRPr>
          </a:p>
        </p:txBody>
      </p:sp>
    </p:spTree>
    <p:extLst>
      <p:ext uri="{BB962C8B-B14F-4D97-AF65-F5344CB8AC3E}">
        <p14:creationId xmlns:p14="http://schemas.microsoft.com/office/powerpoint/2010/main" val="2888515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66298"/>
            <a:ext cx="7262066" cy="800219"/>
          </a:xfrm>
          <a:prstGeom prst="rect">
            <a:avLst/>
          </a:prstGeom>
          <a:noFill/>
        </p:spPr>
        <p:txBody>
          <a:bodyPr wrap="square" rtlCol="0">
            <a:spAutoFit/>
          </a:bodyPr>
          <a:lstStyle/>
          <a:p>
            <a:pPr algn="ctr"/>
            <a:r>
              <a:rPr lang="pt-BR" b="1" dirty="0"/>
              <a:t>Análise</a:t>
            </a:r>
            <a:endParaRPr lang="pt-BR" sz="2000" dirty="0">
              <a:latin typeface="Bahnschrift SemiBold" panose="020B0502040204020203" pitchFamily="34" charset="0"/>
            </a:endParaRPr>
          </a:p>
          <a:p>
            <a:pPr algn="ctr"/>
            <a:r>
              <a:rPr lang="pt-BR" sz="1400" dirty="0"/>
              <a:t>Apresentação das telas contendo os gráficos de análise de venda, gráfico geral e gráfico por categoria, sendo possível consulta por período.</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7" name="Agrupar 6">
            <a:extLst>
              <a:ext uri="{FF2B5EF4-FFF2-40B4-BE49-F238E27FC236}">
                <a16:creationId xmlns:a16="http://schemas.microsoft.com/office/drawing/2014/main" id="{518B9290-5EF6-C4E0-9711-1864D5F96161}"/>
              </a:ext>
            </a:extLst>
          </p:cNvPr>
          <p:cNvGrpSpPr/>
          <p:nvPr/>
        </p:nvGrpSpPr>
        <p:grpSpPr>
          <a:xfrm>
            <a:off x="1557784" y="1044050"/>
            <a:ext cx="9076432" cy="4741454"/>
            <a:chOff x="1326000" y="774092"/>
            <a:chExt cx="9540000" cy="5500800"/>
          </a:xfrm>
        </p:grpSpPr>
        <p:sp>
          <p:nvSpPr>
            <p:cNvPr id="9" name="Retângulo: Cantos Arredondados 8">
              <a:extLst>
                <a:ext uri="{FF2B5EF4-FFF2-40B4-BE49-F238E27FC236}">
                  <a16:creationId xmlns:a16="http://schemas.microsoft.com/office/drawing/2014/main" id="{025D6E00-1B80-B6A1-547E-60909138948B}"/>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10" name="Imagem 9">
              <a:extLst>
                <a:ext uri="{FF2B5EF4-FFF2-40B4-BE49-F238E27FC236}">
                  <a16:creationId xmlns:a16="http://schemas.microsoft.com/office/drawing/2014/main" id="{7B0FA693-191A-2E39-7612-F370D07F61B7}"/>
                </a:ext>
              </a:extLst>
            </p:cNvPr>
            <p:cNvPicPr>
              <a:picLocks noChangeAspect="1"/>
            </p:cNvPicPr>
            <p:nvPr/>
          </p:nvPicPr>
          <p:blipFill>
            <a:blip r:embed="rId3">
              <a:extLst>
                <a:ext uri="{28A0092B-C50C-407E-A947-70E740481C1C}">
                  <a14:useLocalDpi xmlns:a14="http://schemas.microsoft.com/office/drawing/2010/main" val="0"/>
                </a:ext>
              </a:extLst>
            </a:blip>
            <a:srcRect t="1115" b="1115"/>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11" name="Elipse 10">
              <a:extLst>
                <a:ext uri="{FF2B5EF4-FFF2-40B4-BE49-F238E27FC236}">
                  <a16:creationId xmlns:a16="http://schemas.microsoft.com/office/drawing/2014/main" id="{3167A2B7-015D-D0F9-2BD1-3EEEC1EDD799}"/>
                </a:ext>
              </a:extLst>
            </p:cNvPr>
            <p:cNvSpPr/>
            <p:nvPr/>
          </p:nvSpPr>
          <p:spPr>
            <a:xfrm>
              <a:off x="1444825" y="857820"/>
              <a:ext cx="98381"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2" name="Elipse 11">
              <a:extLst>
                <a:ext uri="{FF2B5EF4-FFF2-40B4-BE49-F238E27FC236}">
                  <a16:creationId xmlns:a16="http://schemas.microsoft.com/office/drawing/2014/main" id="{F8C3C60A-9A5E-A400-70EC-DAE67AC51F98}"/>
                </a:ext>
              </a:extLst>
            </p:cNvPr>
            <p:cNvSpPr/>
            <p:nvPr/>
          </p:nvSpPr>
          <p:spPr>
            <a:xfrm>
              <a:off x="1597225" y="857820"/>
              <a:ext cx="98381"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3" name="Elipse 12">
              <a:extLst>
                <a:ext uri="{FF2B5EF4-FFF2-40B4-BE49-F238E27FC236}">
                  <a16:creationId xmlns:a16="http://schemas.microsoft.com/office/drawing/2014/main" id="{62B5196B-618C-8B8B-693B-48DE9A2A490F}"/>
                </a:ext>
              </a:extLst>
            </p:cNvPr>
            <p:cNvSpPr/>
            <p:nvPr/>
          </p:nvSpPr>
          <p:spPr>
            <a:xfrm>
              <a:off x="1749625" y="857820"/>
              <a:ext cx="98381"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484723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66298"/>
            <a:ext cx="7262066" cy="800219"/>
          </a:xfrm>
          <a:prstGeom prst="rect">
            <a:avLst/>
          </a:prstGeom>
          <a:noFill/>
        </p:spPr>
        <p:txBody>
          <a:bodyPr wrap="square" rtlCol="0">
            <a:spAutoFit/>
          </a:bodyPr>
          <a:lstStyle/>
          <a:p>
            <a:pPr algn="ctr"/>
            <a:r>
              <a:rPr lang="pt-BR" b="1" dirty="0"/>
              <a:t>Análise</a:t>
            </a:r>
            <a:endParaRPr lang="pt-BR" sz="2000" dirty="0">
              <a:latin typeface="Bahnschrift SemiBold" panose="020B0502040204020203" pitchFamily="34" charset="0"/>
            </a:endParaRPr>
          </a:p>
          <a:p>
            <a:pPr algn="ctr"/>
            <a:r>
              <a:rPr lang="pt-BR" sz="1400" dirty="0"/>
              <a:t>Apresentação do caso de uso as telas contendo os gráficos de análise de venda, gráfico geral e gráfico por categoria, sendo possível consulta por período.</a:t>
            </a:r>
            <a:r>
              <a:rPr lang="pt-BR" sz="1200" dirty="0">
                <a:latin typeface="Corbel" panose="020B0503020204020204" pitchFamily="34" charset="0"/>
              </a:rPr>
              <a:t>   </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3" name="Imagem 2" descr="Diagrama&#10;&#10;Descrição gerada automaticamente">
            <a:extLst>
              <a:ext uri="{FF2B5EF4-FFF2-40B4-BE49-F238E27FC236}">
                <a16:creationId xmlns:a16="http://schemas.microsoft.com/office/drawing/2014/main" id="{66E8D9B1-970C-A641-4B82-309B5C971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336" y="866517"/>
            <a:ext cx="6637327" cy="5370201"/>
          </a:xfrm>
          <a:prstGeom prst="rect">
            <a:avLst/>
          </a:prstGeom>
        </p:spPr>
      </p:pic>
    </p:spTree>
    <p:extLst>
      <p:ext uri="{BB962C8B-B14F-4D97-AF65-F5344CB8AC3E}">
        <p14:creationId xmlns:p14="http://schemas.microsoft.com/office/powerpoint/2010/main" val="1208880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8382"/>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grpSp>
        <p:nvGrpSpPr>
          <p:cNvPr id="2" name="Agrupar 1">
            <a:extLst>
              <a:ext uri="{FF2B5EF4-FFF2-40B4-BE49-F238E27FC236}">
                <a16:creationId xmlns:a16="http://schemas.microsoft.com/office/drawing/2014/main" id="{2E74893B-EE99-1066-14DC-42DF47FF5864}"/>
              </a:ext>
            </a:extLst>
          </p:cNvPr>
          <p:cNvGrpSpPr/>
          <p:nvPr/>
        </p:nvGrpSpPr>
        <p:grpSpPr>
          <a:xfrm>
            <a:off x="1557784" y="932951"/>
            <a:ext cx="9076432" cy="5118967"/>
            <a:chOff x="1326000" y="774092"/>
            <a:chExt cx="9540000" cy="5500800"/>
          </a:xfrm>
        </p:grpSpPr>
        <p:sp>
          <p:nvSpPr>
            <p:cNvPr id="3" name="Retângulo: Cantos Arredondados 2">
              <a:extLst>
                <a:ext uri="{FF2B5EF4-FFF2-40B4-BE49-F238E27FC236}">
                  <a16:creationId xmlns:a16="http://schemas.microsoft.com/office/drawing/2014/main" id="{B6A784C2-F254-CC7D-EA99-B2452F1BFE21}"/>
                </a:ext>
              </a:extLst>
            </p:cNvPr>
            <p:cNvSpPr/>
            <p:nvPr/>
          </p:nvSpPr>
          <p:spPr>
            <a:xfrm>
              <a:off x="1326000" y="774092"/>
              <a:ext cx="9540000" cy="5500800"/>
            </a:xfrm>
            <a:prstGeom prst="roundRect">
              <a:avLst>
                <a:gd name="adj" fmla="val 1525"/>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7" name="Imagem 6">
              <a:extLst>
                <a:ext uri="{FF2B5EF4-FFF2-40B4-BE49-F238E27FC236}">
                  <a16:creationId xmlns:a16="http://schemas.microsoft.com/office/drawing/2014/main" id="{62C2469D-0D1D-AD99-BDC0-45B0947B30A9}"/>
                </a:ext>
              </a:extLst>
            </p:cNvPr>
            <p:cNvPicPr>
              <a:picLocks noChangeAspect="1"/>
            </p:cNvPicPr>
            <p:nvPr/>
          </p:nvPicPr>
          <p:blipFill>
            <a:blip r:embed="rId3">
              <a:extLst>
                <a:ext uri="{28A0092B-C50C-407E-A947-70E740481C1C}">
                  <a14:useLocalDpi xmlns:a14="http://schemas.microsoft.com/office/drawing/2010/main" val="0"/>
                </a:ext>
              </a:extLst>
            </a:blip>
            <a:srcRect l="339" r="339"/>
            <a:stretch/>
          </p:blipFill>
          <p:spPr>
            <a:xfrm>
              <a:off x="1433347" y="1049547"/>
              <a:ext cx="9325306" cy="5132991"/>
            </a:xfrm>
            <a:prstGeom prst="roundRect">
              <a:avLst>
                <a:gd name="adj" fmla="val 1435"/>
              </a:avLst>
            </a:prstGeom>
            <a:solidFill>
              <a:srgbClr val="FFFFFF">
                <a:shade val="85000"/>
              </a:srgbClr>
            </a:solidFill>
            <a:ln>
              <a:solidFill>
                <a:schemeClr val="bg1">
                  <a:lumMod val="75000"/>
                </a:schemeClr>
              </a:solidFill>
            </a:ln>
            <a:effectLst/>
          </p:spPr>
        </p:pic>
        <p:sp>
          <p:nvSpPr>
            <p:cNvPr id="8" name="Elipse 7">
              <a:extLst>
                <a:ext uri="{FF2B5EF4-FFF2-40B4-BE49-F238E27FC236}">
                  <a16:creationId xmlns:a16="http://schemas.microsoft.com/office/drawing/2014/main" id="{75FDABAC-D926-5D7F-0BAC-433380D16127}"/>
                </a:ext>
              </a:extLst>
            </p:cNvPr>
            <p:cNvSpPr/>
            <p:nvPr/>
          </p:nvSpPr>
          <p:spPr>
            <a:xfrm>
              <a:off x="1444825" y="85782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9" name="Elipse 8">
              <a:extLst>
                <a:ext uri="{FF2B5EF4-FFF2-40B4-BE49-F238E27FC236}">
                  <a16:creationId xmlns:a16="http://schemas.microsoft.com/office/drawing/2014/main" id="{3F47D3F8-8671-86B5-6F11-0268BAF1BEC2}"/>
                </a:ext>
              </a:extLst>
            </p:cNvPr>
            <p:cNvSpPr/>
            <p:nvPr/>
          </p:nvSpPr>
          <p:spPr>
            <a:xfrm>
              <a:off x="1597225" y="857820"/>
              <a:ext cx="108000" cy="108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0" name="Elipse 9">
              <a:extLst>
                <a:ext uri="{FF2B5EF4-FFF2-40B4-BE49-F238E27FC236}">
                  <a16:creationId xmlns:a16="http://schemas.microsoft.com/office/drawing/2014/main" id="{159AFD57-A188-884B-5073-37804CBFFC7C}"/>
                </a:ext>
              </a:extLst>
            </p:cNvPr>
            <p:cNvSpPr/>
            <p:nvPr/>
          </p:nvSpPr>
          <p:spPr>
            <a:xfrm>
              <a:off x="1749625" y="857820"/>
              <a:ext cx="108000" cy="10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Tree>
    <p:extLst>
      <p:ext uri="{BB962C8B-B14F-4D97-AF65-F5344CB8AC3E}">
        <p14:creationId xmlns:p14="http://schemas.microsoft.com/office/powerpoint/2010/main" val="1650780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646331"/>
          </a:xfrm>
          <a:prstGeom prst="rect">
            <a:avLst/>
          </a:prstGeom>
          <a:noFill/>
        </p:spPr>
        <p:txBody>
          <a:bodyPr wrap="square" rtlCol="0">
            <a:spAutoFit/>
          </a:bodyPr>
          <a:lstStyle/>
          <a:p>
            <a:r>
              <a:rPr lang="pt-BR" sz="3600" dirty="0">
                <a:solidFill>
                  <a:schemeClr val="bg1"/>
                </a:solidFill>
                <a:latin typeface="Bahnschrift SemiBold" panose="020B0502040204020203" pitchFamily="34" charset="0"/>
              </a:rPr>
              <a:t>FIM</a:t>
            </a:r>
            <a:endParaRPr lang="pt-BR" sz="1600" dirty="0">
              <a:solidFill>
                <a:schemeClr val="bg1"/>
              </a:solidFill>
              <a:latin typeface="Bahnschrift SemiBold" panose="020B0502040204020203" pitchFamily="34" charset="0"/>
            </a:endParaRPr>
          </a:p>
        </p:txBody>
      </p:sp>
      <p:sp>
        <p:nvSpPr>
          <p:cNvPr id="16" name="CaixaDeTexto 15"/>
          <p:cNvSpPr txBox="1"/>
          <p:nvPr/>
        </p:nvSpPr>
        <p:spPr>
          <a:xfrm>
            <a:off x="826064" y="2960562"/>
            <a:ext cx="1986441"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25 de Junho 2024</a:t>
            </a:r>
            <a:endParaRPr lang="pt-BR" b="1" dirty="0">
              <a:solidFill>
                <a:schemeClr val="bg1"/>
              </a:solidFill>
              <a:latin typeface="Bahnschrift SemiBold" panose="020B0502040204020203" pitchFamily="34" charset="0"/>
            </a:endParaRPr>
          </a:p>
        </p:txBody>
      </p:sp>
      <p:sp>
        <p:nvSpPr>
          <p:cNvPr id="2" name="CaixaDeTexto 1">
            <a:extLst>
              <a:ext uri="{FF2B5EF4-FFF2-40B4-BE49-F238E27FC236}">
                <a16:creationId xmlns:a16="http://schemas.microsoft.com/office/drawing/2014/main" id="{D6E11125-7735-9311-A5D3-5131DD131784}"/>
              </a:ext>
            </a:extLst>
          </p:cNvPr>
          <p:cNvSpPr txBox="1"/>
          <p:nvPr/>
        </p:nvSpPr>
        <p:spPr>
          <a:xfrm>
            <a:off x="805044" y="3318947"/>
            <a:ext cx="3349690" cy="369332"/>
          </a:xfrm>
          <a:prstGeom prst="rect">
            <a:avLst/>
          </a:prstGeom>
          <a:noFill/>
        </p:spPr>
        <p:txBody>
          <a:bodyPr wrap="square" rtlCol="0">
            <a:spAutoFit/>
          </a:bodyPr>
          <a:lstStyle/>
          <a:p>
            <a:r>
              <a:rPr lang="pt-BR" dirty="0">
                <a:solidFill>
                  <a:schemeClr val="bg1"/>
                </a:solidFill>
                <a:latin typeface="Corbel" panose="020B0503020204020204" pitchFamily="34" charset="0"/>
              </a:rPr>
              <a:t>Obrigado!</a:t>
            </a:r>
            <a:endParaRPr lang="pt-BR" i="1" dirty="0">
              <a:solidFill>
                <a:schemeClr val="bg1"/>
              </a:solidFill>
              <a:latin typeface="Corbel" panose="020B0503020204020204" pitchFamily="34" charset="0"/>
            </a:endParaRPr>
          </a:p>
        </p:txBody>
      </p:sp>
    </p:spTree>
    <p:extLst>
      <p:ext uri="{BB962C8B-B14F-4D97-AF65-F5344CB8AC3E}">
        <p14:creationId xmlns:p14="http://schemas.microsoft.com/office/powerpoint/2010/main" val="220930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2738010198"/>
              </p:ext>
            </p:extLst>
          </p:nvPr>
        </p:nvGraphicFramePr>
        <p:xfrm>
          <a:off x="4804592" y="1020913"/>
          <a:ext cx="6872401" cy="424862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1">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Recomendações Personalizadas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Sugira resultados de busca com base nas preferências e histórico de busca do usuário. Caso nada tenha sido informado as sugestões serão baseadas na localidade do dispositivo tendo como base os estilos mais ouvidos de cada localidade de acordo com registros pré-estabelecidos.</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Filtragem de Conteúdo Sensível</a:t>
                      </a:r>
                    </a:p>
                  </a:txBody>
                  <a:tcPr anchor="ctr"/>
                </a:tc>
                <a:tc>
                  <a:txBody>
                    <a:bodyPr/>
                    <a:lstStyle/>
                    <a:p>
                      <a:pPr algn="l"/>
                      <a:r>
                        <a:rPr lang="pt-BR" sz="1200" dirty="0">
                          <a:latin typeface="Corbel" panose="020B0503020204020204" pitchFamily="34" charset="0"/>
                        </a:rPr>
                        <a:t>Implemente regras para filtrar e evitar a exibição de resultados inadequados ou sensíveis. Caso o usuário esteja autenticado, para exibir conteúdos sensíveis o usuário precisa autorizar e confirmar ciência da escolha de exibição.</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RN03</a:t>
                      </a:r>
                    </a:p>
                  </a:txBody>
                  <a:tcPr anchor="ctr"/>
                </a:tc>
                <a:tc>
                  <a:txBody>
                    <a:bodyPr/>
                    <a:lstStyle/>
                    <a:p>
                      <a:pPr algn="l"/>
                      <a:r>
                        <a:rPr lang="pt-BR" sz="1200" dirty="0">
                          <a:latin typeface="Bahnschrift SemiBold" panose="020B0502040204020203" pitchFamily="34" charset="0"/>
                        </a:rPr>
                        <a:t>Conteúdo Patrocinado</a:t>
                      </a:r>
                    </a:p>
                  </a:txBody>
                  <a:tcPr anchor="ctr"/>
                </a:tc>
                <a:tc>
                  <a:txBody>
                    <a:bodyPr/>
                    <a:lstStyle/>
                    <a:p>
                      <a:pPr algn="l"/>
                      <a:r>
                        <a:rPr lang="pt-BR" sz="1200" dirty="0">
                          <a:latin typeface="Corbel" panose="020B0503020204020204" pitchFamily="34" charset="0"/>
                        </a:rPr>
                        <a:t>Caso haja conteúdo patrocinado ele não deverá ser apresentado nas sugestões de busca.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RN04</a:t>
                      </a:r>
                    </a:p>
                  </a:txBody>
                  <a:tcPr anchor="ctr"/>
                </a:tc>
                <a:tc>
                  <a:txBody>
                    <a:bodyPr/>
                    <a:lstStyle/>
                    <a:p>
                      <a:pPr algn="l"/>
                      <a:r>
                        <a:rPr lang="pt-BR" sz="1200" dirty="0">
                          <a:latin typeface="Bahnschrift SemiBold" panose="020B0502040204020203" pitchFamily="34" charset="0"/>
                        </a:rPr>
                        <a:t>Prevenção de Viés</a:t>
                      </a:r>
                    </a:p>
                  </a:txBody>
                  <a:tcPr anchor="ctr"/>
                </a:tc>
                <a:tc>
                  <a:txBody>
                    <a:bodyPr/>
                    <a:lstStyle/>
                    <a:p>
                      <a:pPr algn="l"/>
                      <a:r>
                        <a:rPr lang="pt-BR" sz="1200" dirty="0">
                          <a:latin typeface="Corbel" panose="020B0503020204020204" pitchFamily="34" charset="0"/>
                        </a:rPr>
                        <a:t>A Partir do momento que o usuário provê dados para o funcionamento da sugestão de busca a IA não deverá mais interferir usando suas próprias sugestões como as baseadas em localidade.</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RN05</a:t>
                      </a:r>
                    </a:p>
                  </a:txBody>
                  <a:tcPr anchor="ctr"/>
                </a:tc>
                <a:tc>
                  <a:txBody>
                    <a:bodyPr/>
                    <a:lstStyle/>
                    <a:p>
                      <a:pPr algn="l"/>
                      <a:r>
                        <a:rPr lang="pt-BR" sz="1200" dirty="0">
                          <a:latin typeface="Bahnschrift SemiBold" panose="020B0502040204020203" pitchFamily="34" charset="0"/>
                        </a:rPr>
                        <a:t>Controle de Frequência</a:t>
                      </a:r>
                    </a:p>
                  </a:txBody>
                  <a:tcPr anchor="ctr"/>
                </a:tc>
                <a:tc>
                  <a:txBody>
                    <a:bodyPr/>
                    <a:lstStyle/>
                    <a:p>
                      <a:pPr algn="l"/>
                      <a:r>
                        <a:rPr lang="pt-BR" sz="1200" dirty="0">
                          <a:latin typeface="Corbel" panose="020B0503020204020204" pitchFamily="34" charset="0"/>
                        </a:rPr>
                        <a:t>É necessário estabelecer regras para evitar a saturação de sugestões de um mesmo tipo para um usuário, promovendo diversidade e evitando a repetição excessiva de resultados.</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sp>
        <p:nvSpPr>
          <p:cNvPr id="8" name="CaixaDeTexto 7"/>
          <p:cNvSpPr txBox="1"/>
          <p:nvPr/>
        </p:nvSpPr>
        <p:spPr>
          <a:xfrm>
            <a:off x="780047" y="4324923"/>
            <a:ext cx="2820003"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Regras de Negócio: Grupo IA</a:t>
            </a: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a:latin typeface="Bahnschrift SemiBold" panose="020B0502040204020203" pitchFamily="34" charset="0"/>
              </a:rPr>
              <a:t>IA – Sugestão de busca</a:t>
            </a:r>
            <a:endParaRPr lang="pt-BR" dirty="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online.</a:t>
            </a:r>
            <a:endParaRPr lang="pt-BR" dirty="0">
              <a:latin typeface="Corbel" panose="020B0503020204020204" pitchFamily="34" charset="0"/>
            </a:endParaRPr>
          </a:p>
        </p:txBody>
      </p:sp>
    </p:spTree>
    <p:extLst>
      <p:ext uri="{BB962C8B-B14F-4D97-AF65-F5344CB8AC3E}">
        <p14:creationId xmlns:p14="http://schemas.microsoft.com/office/powerpoint/2010/main" val="22961988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Kanban das atividades</a:t>
            </a: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a:latin typeface="Bahnschrift SemiBold" panose="020B0502040204020203" pitchFamily="34" charset="0"/>
              </a:rPr>
              <a:t>Fatec</a:t>
            </a:r>
            <a:endParaRPr lang="pt-BR" dirty="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a:latin typeface="Corbel" panose="020B0503020204020204" pitchFamily="34" charset="0"/>
              </a:rPr>
              <a:t>Mogi das Cruzes</a:t>
            </a:r>
          </a:p>
        </p:txBody>
      </p:sp>
      <p:pic>
        <p:nvPicPr>
          <p:cNvPr id="12" name="Imagem 11"/>
          <p:cNvPicPr>
            <a:picLocks noChangeAspect="1"/>
          </p:cNvPicPr>
          <p:nvPr/>
        </p:nvPicPr>
        <p:blipFill rotWithShape="1">
          <a:blip r:embed="rId3" cstate="hqprint">
            <a:extLst>
              <a:ext uri="{28A0092B-C50C-407E-A947-70E740481C1C}">
                <a14:useLocalDpi xmlns:a14="http://schemas.microsoft.com/office/drawing/2010/main" val="0"/>
              </a:ext>
            </a:extLst>
          </a:blip>
          <a:srcRect b="2963"/>
          <a:stretch/>
        </p:blipFill>
        <p:spPr>
          <a:xfrm>
            <a:off x="1594503" y="1146522"/>
            <a:ext cx="9002994" cy="4955295"/>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2338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a:solidFill>
                  <a:schemeClr val="bg1"/>
                </a:solidFill>
                <a:latin typeface="Corbel" panose="020B0503020204020204" pitchFamily="34" charset="0"/>
              </a:rPr>
              <a:t>Diagrama de atividades.</a:t>
            </a: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a:solidFill>
                  <a:schemeClr val="bg1"/>
                </a:solidFill>
                <a:latin typeface="Bahnschrift SemiBold" panose="020B0502040204020203" pitchFamily="34" charset="0"/>
              </a:rPr>
              <a:t>Entrega 2</a:t>
            </a:r>
            <a:endParaRPr lang="pt-BR" sz="2400" dirty="0">
              <a:solidFill>
                <a:schemeClr val="bg1"/>
              </a:solidFill>
              <a:latin typeface="Bahnschrift SemiBold" panose="020B0502040204020203" pitchFamily="34" charset="0"/>
            </a:endParaRPr>
          </a:p>
        </p:txBody>
      </p:sp>
      <p:sp>
        <p:nvSpPr>
          <p:cNvPr id="16" name="CaixaDeTexto 15"/>
          <p:cNvSpPr txBox="1"/>
          <p:nvPr/>
        </p:nvSpPr>
        <p:spPr>
          <a:xfrm>
            <a:off x="826064" y="2960562"/>
            <a:ext cx="2008883" cy="369332"/>
          </a:xfrm>
          <a:prstGeom prst="rect">
            <a:avLst/>
          </a:prstGeom>
          <a:noFill/>
        </p:spPr>
        <p:txBody>
          <a:bodyPr wrap="none" rtlCol="0">
            <a:spAutoFit/>
          </a:bodyPr>
          <a:lstStyle/>
          <a:p>
            <a:r>
              <a:rPr lang="pt-BR" dirty="0">
                <a:solidFill>
                  <a:schemeClr val="bg1"/>
                </a:solidFill>
                <a:latin typeface="Bahnschrift SemiBold" panose="020B0502040204020203" pitchFamily="34" charset="0"/>
              </a:rPr>
              <a:t>05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480089832"/>
      </p:ext>
    </p:extLst>
  </p:cSld>
  <p:clrMapOvr>
    <a:masterClrMapping/>
  </p:clrMapOvr>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BABDDC11211C54C8849723F54CC247B" ma:contentTypeVersion="13" ma:contentTypeDescription="Crie um novo documento." ma:contentTypeScope="" ma:versionID="6d17521d92bb3348cd9eaa7334a79ac5">
  <xsd:schema xmlns:xsd="http://www.w3.org/2001/XMLSchema" xmlns:xs="http://www.w3.org/2001/XMLSchema" xmlns:p="http://schemas.microsoft.com/office/2006/metadata/properties" xmlns:ns2="dd506e8f-a52e-42f4-9a23-2f364156bdd7" xmlns:ns3="88ac0c94-ecf3-4703-9efe-e9a6791ae759" targetNamespace="http://schemas.microsoft.com/office/2006/metadata/properties" ma:root="true" ma:fieldsID="5b9b591ba8244bd78240d65935bb8838" ns2:_="" ns3:_="">
    <xsd:import namespace="dd506e8f-a52e-42f4-9a23-2f364156bdd7"/>
    <xsd:import namespace="88ac0c94-ecf3-4703-9efe-e9a6791ae75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06e8f-a52e-42f4-9a23-2f364156bdd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Marcações de imagem"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ac0c94-ecf3-4703-9efe-e9a6791ae75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b3a4e62-3c5a-428b-b395-9886a9e41ad7}" ma:internalName="TaxCatchAll" ma:showField="CatchAllData" ma:web="88ac0c94-ecf3-4703-9efe-e9a6791ae7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dd506e8f-a52e-42f4-9a23-2f364156bdd7" xsi:nil="true"/>
    <TaxCatchAll xmlns="88ac0c94-ecf3-4703-9efe-e9a6791ae759" xsi:nil="true"/>
    <lcf76f155ced4ddcb4097134ff3c332f xmlns="dd506e8f-a52e-42f4-9a23-2f364156bdd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A1E03A-9CDE-4289-B928-7D7B0E512B67}"/>
</file>

<file path=customXml/itemProps2.xml><?xml version="1.0" encoding="utf-8"?>
<ds:datastoreItem xmlns:ds="http://schemas.openxmlformats.org/officeDocument/2006/customXml" ds:itemID="{D9EF8A0D-3C04-410E-912E-858131955BDE}">
  <ds:schemaRefs>
    <ds:schemaRef ds:uri="http://schemas.microsoft.com/office/2006/metadata/properties"/>
    <ds:schemaRef ds:uri="http://schemas.microsoft.com/office/infopath/2007/PartnerControls"/>
    <ds:schemaRef ds:uri="dd506e8f-a52e-42f4-9a23-2f364156bdd7"/>
    <ds:schemaRef ds:uri="88ac0c94-ecf3-4703-9efe-e9a6791ae759"/>
  </ds:schemaRefs>
</ds:datastoreItem>
</file>

<file path=customXml/itemProps3.xml><?xml version="1.0" encoding="utf-8"?>
<ds:datastoreItem xmlns:ds="http://schemas.openxmlformats.org/officeDocument/2006/customXml" ds:itemID="{073D0536-0C1F-4E22-8939-08D9DFACB8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4195</TotalTime>
  <Words>1906</Words>
  <Application>Microsoft Office PowerPoint</Application>
  <PresentationFormat>Widescreen</PresentationFormat>
  <Paragraphs>315</Paragraphs>
  <Slides>63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63</vt:i4>
      </vt:variant>
    </vt:vector>
  </HeadingPairs>
  <TitlesOfParts>
    <vt:vector size="69" baseType="lpstr">
      <vt:lpstr>Arial</vt:lpstr>
      <vt:lpstr>Bahnschrift SemiBold</vt:lpstr>
      <vt:lpstr>Calibri</vt:lpstr>
      <vt:lpstr>Calibri Light</vt:lpstr>
      <vt:lpstr>Corbel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OSEIAS DOMINGOS GOMES</dc:creator>
  <cp:lastModifiedBy>OSEIAS DOMINGOS GOMES</cp:lastModifiedBy>
  <cp:revision>41</cp:revision>
  <dcterms:created xsi:type="dcterms:W3CDTF">2024-02-24T22:09:14Z</dcterms:created>
  <dcterms:modified xsi:type="dcterms:W3CDTF">2024-06-28T04:13:45Z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0x0101003BABDDC11211C54C8849723F54CC247B</vt:lpwstr>
  </property>
</Properties>
</file>